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12192000"/>
  <p:notesSz cx="6858000" cy="9144000"/>
  <p:embeddedFontLst>
    <p:embeddedFont>
      <p:font typeface="Cambria Math"/>
      <p:regular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0">
          <p15:clr>
            <a:srgbClr val="A4A3A4"/>
          </p15:clr>
        </p15:guide>
        <p15:guide id="2" pos="3840">
          <p15:clr>
            <a:srgbClr val="A4A3A4"/>
          </p15:clr>
        </p15:guide>
      </p15:sldGuideLst>
    </p:ext>
    <p:ext uri="GoogleSlidesCustomDataVersion2">
      <go:slidesCustomData xmlns:go="http://customooxmlschemas.google.com/" r:id="rId63" roundtripDataSignature="AMtx7mjsx9x+2eillFdq0V6AcpRQbOnj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6156AE-0B9C-4F19-82AC-EA0DC79C775A}">
  <a:tblStyle styleId="{EE6156AE-0B9C-4F19-82AC-EA0DC79C775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5A2E848-6426-4CE0-AEBC-6D76F6D6A6D3}" styleName="Table_1">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BFAF9"/>
          </a:solidFill>
        </a:fill>
      </a:tcStyle>
    </a:wholeTbl>
    <a:band1H>
      <a:tcTxStyle/>
      <a:tcStyle>
        <a:fill>
          <a:solidFill>
            <a:srgbClr val="F6F5F3"/>
          </a:solidFill>
        </a:fill>
      </a:tcStyle>
    </a:band1H>
    <a:band2H>
      <a:tcTxStyle/>
    </a:band2H>
    <a:band1V>
      <a:tcTxStyle/>
      <a:tcStyle>
        <a:fill>
          <a:solidFill>
            <a:srgbClr val="F6F5F3"/>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ambriaMath-regular.fntdata"/><Relationship Id="rId61" Type="http://schemas.openxmlformats.org/officeDocument/2006/relationships/slide" Target="slides/slide55.xml"/><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94" name="Google Shape;29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76" name="Google Shape;3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84" name="Google Shape;38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92" name="Google Shape;3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01" name="Google Shape;3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519" name="Google Shape;51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563" name="Google Shape;56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1.高D/V較多，全部注資較喜好高D/V</a:t>
            </a:r>
            <a:endParaRPr/>
          </a:p>
          <a:p>
            <a:pPr indent="0" lvl="0" marL="0" marR="0" rtl="0" algn="l">
              <a:lnSpc>
                <a:spcPct val="100000"/>
              </a:lnSpc>
              <a:spcBef>
                <a:spcPts val="0"/>
              </a:spcBef>
              <a:spcAft>
                <a:spcPts val="0"/>
              </a:spcAft>
              <a:buClr>
                <a:schemeClr val="dk1"/>
              </a:buClr>
              <a:buSzPts val="1200"/>
              <a:buFont typeface="Arial"/>
              <a:buNone/>
            </a:pPr>
            <a:r>
              <a:rPr lang="en-US"/>
              <a:t>2.低loss/V較多，全部注資在高loss/V較喜好</a:t>
            </a:r>
            <a:r>
              <a:rPr b="0" i="0" lang="en-US" sz="1200" u="none" strike="noStrike">
                <a:solidFill>
                  <a:srgbClr val="000000"/>
                </a:solidFill>
                <a:latin typeface="PMingLiu"/>
                <a:ea typeface="PMingLiu"/>
                <a:cs typeface="PMingLiu"/>
                <a:sym typeface="PMingLiu"/>
              </a:rPr>
              <a:t>Indemnity</a:t>
            </a:r>
            <a:endParaRPr/>
          </a:p>
          <a:p>
            <a:pPr indent="0" lvl="0" marL="0" rtl="0" algn="l">
              <a:spcBef>
                <a:spcPts val="0"/>
              </a:spcBef>
              <a:spcAft>
                <a:spcPts val="0"/>
              </a:spcAft>
              <a:buNone/>
            </a:pPr>
            <a:r>
              <a:t/>
            </a:r>
            <a:endParaRPr/>
          </a:p>
        </p:txBody>
      </p:sp>
      <p:sp>
        <p:nvSpPr>
          <p:cNvPr id="587" name="Google Shape;58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1.能夠大致符合實際合約的趨勢，尤其在部分注資的部分</a:t>
            </a:r>
            <a:endParaRPr/>
          </a:p>
        </p:txBody>
      </p:sp>
      <p:sp>
        <p:nvSpPr>
          <p:cNvPr id="598" name="Google Shape;59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圖2來源 : https://beinsure.com/global-reinsurance-market-report/</a:t>
            </a:r>
            <a:endParaRPr/>
          </a:p>
          <a:p>
            <a:pPr indent="0" lvl="0" marL="0" rtl="0" algn="l">
              <a:spcBef>
                <a:spcPts val="0"/>
              </a:spcBef>
              <a:spcAft>
                <a:spcPts val="0"/>
              </a:spcAft>
              <a:buNone/>
            </a:pPr>
            <a:r>
              <a:rPr lang="en-US"/>
              <a:t>https://riskandinsurance.com/catastrophe-bond-market-exceeds-records-reaches-45-6b/</a:t>
            </a:r>
            <a:endParaRPr/>
          </a:p>
          <a:p>
            <a:pPr indent="0" lvl="0" marL="0" rtl="0" algn="l">
              <a:spcBef>
                <a:spcPts val="0"/>
              </a:spcBef>
              <a:spcAft>
                <a:spcPts val="0"/>
              </a:spcAft>
              <a:buNone/>
            </a:pPr>
            <a:r>
              <a:t/>
            </a:r>
            <a:endParaRPr/>
          </a:p>
        </p:txBody>
      </p:sp>
      <p:sp>
        <p:nvSpPr>
          <p:cNvPr id="316" name="Google Shape;3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1.indemnity大多集中在 低att./V </a:t>
            </a:r>
            <a:endParaRPr/>
          </a:p>
        </p:txBody>
      </p:sp>
      <p:sp>
        <p:nvSpPr>
          <p:cNvPr id="733" name="Google Shape;733;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1.indemnity大多集中在 低att./V </a:t>
            </a:r>
            <a:endParaRPr/>
          </a:p>
        </p:txBody>
      </p:sp>
      <p:sp>
        <p:nvSpPr>
          <p:cNvPr id="773" name="Google Shape;773;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792" name="Google Shape;792;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43" name="Google Shape;3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56" name="Google Shape;3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66" name="Google Shape;36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5" name="Shape 15"/>
        <p:cNvGrpSpPr/>
        <p:nvPr/>
      </p:nvGrpSpPr>
      <p:grpSpPr>
        <a:xfrm>
          <a:off x="0" y="0"/>
          <a:ext cx="0" cy="0"/>
          <a:chOff x="0" y="0"/>
          <a:chExt cx="0" cy="0"/>
        </a:xfrm>
      </p:grpSpPr>
      <p:sp>
        <p:nvSpPr>
          <p:cNvPr id="16" name="Google Shape;16;p57"/>
          <p:cNvSpPr txBox="1"/>
          <p:nvPr>
            <p:ph type="ctrTitle"/>
          </p:nvPr>
        </p:nvSpPr>
        <p:spPr>
          <a:xfrm>
            <a:off x="6416040" y="4434840"/>
            <a:ext cx="4941771" cy="112220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sz="3600"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7"/>
          <p:cNvSpPr txBox="1"/>
          <p:nvPr>
            <p:ph idx="1" type="subTitle"/>
          </p:nvPr>
        </p:nvSpPr>
        <p:spPr>
          <a:xfrm>
            <a:off x="6416041" y="5586890"/>
            <a:ext cx="4941770" cy="39666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dk1"/>
              </a:buClr>
              <a:buSzPts val="1600"/>
              <a:buNone/>
              <a:defRPr sz="16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57"/>
          <p:cNvPicPr preferRelativeResize="0"/>
          <p:nvPr/>
        </p:nvPicPr>
        <p:blipFill rotWithShape="1">
          <a:blip r:embed="rId2">
            <a:alphaModFix/>
          </a:blip>
          <a:srcRect b="-1" l="9358" r="0" t="23650"/>
          <a:stretch/>
        </p:blipFill>
        <p:spPr>
          <a:xfrm>
            <a:off x="0" y="0"/>
            <a:ext cx="9488312" cy="50543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三個內容">
  <p:cSld name="三個內容">
    <p:bg>
      <p:bgPr>
        <a:solidFill>
          <a:schemeClr val="lt1"/>
        </a:solidFill>
      </p:bgPr>
    </p:bg>
    <p:spTree>
      <p:nvGrpSpPr>
        <p:cNvPr id="107" name="Shape 107"/>
        <p:cNvGrpSpPr/>
        <p:nvPr/>
      </p:nvGrpSpPr>
      <p:grpSpPr>
        <a:xfrm>
          <a:off x="0" y="0"/>
          <a:ext cx="0" cy="0"/>
          <a:chOff x="0" y="0"/>
          <a:chExt cx="0" cy="0"/>
        </a:xfrm>
      </p:grpSpPr>
      <p:sp>
        <p:nvSpPr>
          <p:cNvPr id="108" name="Google Shape;108;p66"/>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66"/>
          <p:cNvSpPr txBox="1"/>
          <p:nvPr>
            <p:ph idx="1" type="body"/>
          </p:nvPr>
        </p:nvSpPr>
        <p:spPr>
          <a:xfrm>
            <a:off x="1243104" y="2776936"/>
            <a:ext cx="2882475"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0" name="Google Shape;110;p66"/>
          <p:cNvSpPr txBox="1"/>
          <p:nvPr>
            <p:ph idx="2" type="body"/>
          </p:nvPr>
        </p:nvSpPr>
        <p:spPr>
          <a:xfrm>
            <a:off x="1243104" y="3834606"/>
            <a:ext cx="2882475"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atin typeface="Arial"/>
                <a:ea typeface="Arial"/>
                <a:cs typeface="Arial"/>
                <a:sym typeface="Arial"/>
              </a:defRPr>
            </a:lvl2pPr>
            <a:lvl3pPr indent="-228600" lvl="2" marL="1371600" algn="l">
              <a:lnSpc>
                <a:spcPct val="100000"/>
              </a:lnSpc>
              <a:spcBef>
                <a:spcPts val="500"/>
              </a:spcBef>
              <a:spcAft>
                <a:spcPts val="0"/>
              </a:spcAft>
              <a:buClr>
                <a:schemeClr val="dk1"/>
              </a:buClr>
              <a:buSzPts val="1400"/>
              <a:buNone/>
              <a:defRPr sz="1400">
                <a:latin typeface="Arial"/>
                <a:ea typeface="Arial"/>
                <a:cs typeface="Arial"/>
                <a:sym typeface="Arial"/>
              </a:defRPr>
            </a:lvl3pPr>
            <a:lvl4pPr indent="-228600" lvl="3" marL="1828800" algn="l">
              <a:lnSpc>
                <a:spcPct val="10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10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66"/>
          <p:cNvSpPr txBox="1"/>
          <p:nvPr>
            <p:ph idx="3" type="body"/>
          </p:nvPr>
        </p:nvSpPr>
        <p:spPr>
          <a:xfrm>
            <a:off x="4647665" y="2776936"/>
            <a:ext cx="289667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p66"/>
          <p:cNvSpPr txBox="1"/>
          <p:nvPr>
            <p:ph idx="4" type="body"/>
          </p:nvPr>
        </p:nvSpPr>
        <p:spPr>
          <a:xfrm>
            <a:off x="4647665" y="3834606"/>
            <a:ext cx="2896671"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atin typeface="Arial"/>
                <a:ea typeface="Arial"/>
                <a:cs typeface="Arial"/>
                <a:sym typeface="Arial"/>
              </a:defRPr>
            </a:lvl2pPr>
            <a:lvl3pPr indent="-228600" lvl="2" marL="1371600" algn="l">
              <a:lnSpc>
                <a:spcPct val="100000"/>
              </a:lnSpc>
              <a:spcBef>
                <a:spcPts val="500"/>
              </a:spcBef>
              <a:spcAft>
                <a:spcPts val="0"/>
              </a:spcAft>
              <a:buClr>
                <a:schemeClr val="dk1"/>
              </a:buClr>
              <a:buSzPts val="1400"/>
              <a:buNone/>
              <a:defRPr sz="1400">
                <a:latin typeface="Arial"/>
                <a:ea typeface="Arial"/>
                <a:cs typeface="Arial"/>
                <a:sym typeface="Arial"/>
              </a:defRPr>
            </a:lvl3pPr>
            <a:lvl4pPr indent="-228600" lvl="3" marL="1828800" algn="l">
              <a:lnSpc>
                <a:spcPct val="10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10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3" name="Google Shape;113;p66"/>
          <p:cNvCxnSpPr/>
          <p:nvPr/>
        </p:nvCxnSpPr>
        <p:spPr>
          <a:xfrm flipH="1">
            <a:off x="0" y="0"/>
            <a:ext cx="1238250" cy="3105150"/>
          </a:xfrm>
          <a:prstGeom prst="straightConnector1">
            <a:avLst/>
          </a:prstGeom>
          <a:noFill/>
          <a:ln cap="flat" cmpd="sng" w="9525">
            <a:solidFill>
              <a:schemeClr val="dk1"/>
            </a:solidFill>
            <a:prstDash val="solid"/>
            <a:miter lim="800000"/>
            <a:headEnd len="sm" w="sm" type="none"/>
            <a:tailEnd len="sm" w="sm" type="none"/>
          </a:ln>
        </p:spPr>
      </p:cxnSp>
      <p:cxnSp>
        <p:nvCxnSpPr>
          <p:cNvPr id="114" name="Google Shape;114;p66"/>
          <p:cNvCxnSpPr/>
          <p:nvPr/>
        </p:nvCxnSpPr>
        <p:spPr>
          <a:xfrm flipH="1">
            <a:off x="0" y="0"/>
            <a:ext cx="2238376" cy="2476500"/>
          </a:xfrm>
          <a:prstGeom prst="straightConnector1">
            <a:avLst/>
          </a:prstGeom>
          <a:noFill/>
          <a:ln cap="flat" cmpd="sng" w="9525">
            <a:solidFill>
              <a:schemeClr val="dk1"/>
            </a:solidFill>
            <a:prstDash val="solid"/>
            <a:miter lim="800000"/>
            <a:headEnd len="sm" w="sm" type="none"/>
            <a:tailEnd len="sm" w="sm" type="none"/>
          </a:ln>
        </p:spPr>
      </p:cxnSp>
      <p:sp>
        <p:nvSpPr>
          <p:cNvPr id="115" name="Google Shape;115;p66"/>
          <p:cNvSpPr txBox="1"/>
          <p:nvPr>
            <p:ph idx="5" type="body"/>
          </p:nvPr>
        </p:nvSpPr>
        <p:spPr>
          <a:xfrm>
            <a:off x="8066421" y="2776936"/>
            <a:ext cx="2882475"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66"/>
          <p:cNvSpPr txBox="1"/>
          <p:nvPr>
            <p:ph idx="6" type="body"/>
          </p:nvPr>
        </p:nvSpPr>
        <p:spPr>
          <a:xfrm>
            <a:off x="8066421" y="3834606"/>
            <a:ext cx="2882475"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atin typeface="Arial"/>
                <a:ea typeface="Arial"/>
                <a:cs typeface="Arial"/>
                <a:sym typeface="Arial"/>
              </a:defRPr>
            </a:lvl2pPr>
            <a:lvl3pPr indent="-228600" lvl="2" marL="1371600" algn="l">
              <a:lnSpc>
                <a:spcPct val="100000"/>
              </a:lnSpc>
              <a:spcBef>
                <a:spcPts val="500"/>
              </a:spcBef>
              <a:spcAft>
                <a:spcPts val="0"/>
              </a:spcAft>
              <a:buClr>
                <a:schemeClr val="dk1"/>
              </a:buClr>
              <a:buSzPts val="1400"/>
              <a:buNone/>
              <a:defRPr sz="1400">
                <a:latin typeface="Arial"/>
                <a:ea typeface="Arial"/>
                <a:cs typeface="Arial"/>
                <a:sym typeface="Arial"/>
              </a:defRPr>
            </a:lvl3pPr>
            <a:lvl4pPr indent="-228600" lvl="3" marL="1828800" algn="l">
              <a:lnSpc>
                <a:spcPct val="10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10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分節符號">
  <p:cSld name="分節符號">
    <p:bg>
      <p:bgPr>
        <a:solidFill>
          <a:schemeClr val="dk1"/>
        </a:solidFill>
      </p:bgPr>
    </p:bg>
    <p:spTree>
      <p:nvGrpSpPr>
        <p:cNvPr id="120" name="Shape 120"/>
        <p:cNvGrpSpPr/>
        <p:nvPr/>
      </p:nvGrpSpPr>
      <p:grpSpPr>
        <a:xfrm>
          <a:off x="0" y="0"/>
          <a:ext cx="0" cy="0"/>
          <a:chOff x="0" y="0"/>
          <a:chExt cx="0" cy="0"/>
        </a:xfrm>
      </p:grpSpPr>
      <p:sp>
        <p:nvSpPr>
          <p:cNvPr id="121" name="Google Shape;121;p67"/>
          <p:cNvSpPr txBox="1"/>
          <p:nvPr>
            <p:ph type="ctrTitle"/>
          </p:nvPr>
        </p:nvSpPr>
        <p:spPr>
          <a:xfrm>
            <a:off x="6991350" y="2571235"/>
            <a:ext cx="4179570" cy="17155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22" name="Google Shape;122;p67"/>
          <p:cNvPicPr preferRelativeResize="0"/>
          <p:nvPr/>
        </p:nvPicPr>
        <p:blipFill rotWithShape="1">
          <a:blip r:embed="rId2">
            <a:alphaModFix/>
          </a:blip>
          <a:srcRect b="0" l="0" r="0" t="0"/>
          <a:stretch/>
        </p:blipFill>
        <p:spPr>
          <a:xfrm>
            <a:off x="0" y="828675"/>
            <a:ext cx="5876925" cy="52006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23" name="Shape 123"/>
        <p:cNvGrpSpPr/>
        <p:nvPr/>
      </p:nvGrpSpPr>
      <p:grpSpPr>
        <a:xfrm>
          <a:off x="0" y="0"/>
          <a:ext cx="0" cy="0"/>
          <a:chOff x="0" y="0"/>
          <a:chExt cx="0" cy="0"/>
        </a:xfrm>
      </p:grpSpPr>
      <p:sp>
        <p:nvSpPr>
          <p:cNvPr id="124" name="Google Shape;124;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 3 欄位">
  <p:cSld name="內容 3 欄位">
    <p:bg>
      <p:bgPr>
        <a:solidFill>
          <a:schemeClr val="lt1"/>
        </a:solidFill>
      </p:bgPr>
    </p:bg>
    <p:spTree>
      <p:nvGrpSpPr>
        <p:cNvPr id="127" name="Shape 127"/>
        <p:cNvGrpSpPr/>
        <p:nvPr/>
      </p:nvGrpSpPr>
      <p:grpSpPr>
        <a:xfrm>
          <a:off x="0" y="0"/>
          <a:ext cx="0" cy="0"/>
          <a:chOff x="0" y="0"/>
          <a:chExt cx="0" cy="0"/>
        </a:xfrm>
      </p:grpSpPr>
      <p:sp>
        <p:nvSpPr>
          <p:cNvPr id="128" name="Google Shape;128;p69"/>
          <p:cNvSpPr txBox="1"/>
          <p:nvPr>
            <p:ph type="title"/>
          </p:nvPr>
        </p:nvSpPr>
        <p:spPr>
          <a:xfrm>
            <a:off x="1508760" y="4156405"/>
            <a:ext cx="313944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69"/>
          <p:cNvSpPr txBox="1"/>
          <p:nvPr>
            <p:ph idx="1" type="body"/>
          </p:nvPr>
        </p:nvSpPr>
        <p:spPr>
          <a:xfrm>
            <a:off x="5922254" y="1530635"/>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69"/>
          <p:cNvSpPr txBox="1"/>
          <p:nvPr>
            <p:ph idx="2" type="body"/>
          </p:nvPr>
        </p:nvSpPr>
        <p:spPr>
          <a:xfrm>
            <a:off x="5921828" y="1860060"/>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69"/>
          <p:cNvSpPr txBox="1"/>
          <p:nvPr>
            <p:ph idx="3" type="body"/>
          </p:nvPr>
        </p:nvSpPr>
        <p:spPr>
          <a:xfrm>
            <a:off x="5922254" y="2630431"/>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69"/>
          <p:cNvSpPr txBox="1"/>
          <p:nvPr>
            <p:ph idx="4" type="body"/>
          </p:nvPr>
        </p:nvSpPr>
        <p:spPr>
          <a:xfrm>
            <a:off x="5921828" y="2959856"/>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69"/>
          <p:cNvSpPr txBox="1"/>
          <p:nvPr>
            <p:ph idx="5" type="body"/>
          </p:nvPr>
        </p:nvSpPr>
        <p:spPr>
          <a:xfrm>
            <a:off x="5922254" y="3730227"/>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69"/>
          <p:cNvSpPr txBox="1"/>
          <p:nvPr>
            <p:ph idx="6" type="body"/>
          </p:nvPr>
        </p:nvSpPr>
        <p:spPr>
          <a:xfrm>
            <a:off x="5921828" y="4059652"/>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69"/>
          <p:cNvSpPr txBox="1"/>
          <p:nvPr>
            <p:ph idx="7" type="body"/>
          </p:nvPr>
        </p:nvSpPr>
        <p:spPr>
          <a:xfrm>
            <a:off x="5920106" y="4830024"/>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69"/>
          <p:cNvSpPr txBox="1"/>
          <p:nvPr>
            <p:ph idx="8" type="body"/>
          </p:nvPr>
        </p:nvSpPr>
        <p:spPr>
          <a:xfrm>
            <a:off x="5919680" y="5159449"/>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69"/>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69"/>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69"/>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0" name="Google Shape;140;p69"/>
          <p:cNvPicPr preferRelativeResize="0"/>
          <p:nvPr/>
        </p:nvPicPr>
        <p:blipFill rotWithShape="1">
          <a:blip r:embed="rId2">
            <a:alphaModFix/>
          </a:blip>
          <a:srcRect b="22673" l="39434" r="0" t="20278"/>
          <a:stretch/>
        </p:blipFill>
        <p:spPr>
          <a:xfrm>
            <a:off x="-4696" y="-1"/>
            <a:ext cx="4896735" cy="438594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內容">
  <p:cSld name="3 內容">
    <p:bg>
      <p:bgPr>
        <a:solidFill>
          <a:schemeClr val="dk1"/>
        </a:solidFill>
      </p:bgPr>
    </p:bg>
    <p:spTree>
      <p:nvGrpSpPr>
        <p:cNvPr id="141" name="Shape 141"/>
        <p:cNvGrpSpPr/>
        <p:nvPr/>
      </p:nvGrpSpPr>
      <p:grpSpPr>
        <a:xfrm>
          <a:off x="0" y="0"/>
          <a:ext cx="0" cy="0"/>
          <a:chOff x="0" y="0"/>
          <a:chExt cx="0" cy="0"/>
        </a:xfrm>
      </p:grpSpPr>
      <p:sp>
        <p:nvSpPr>
          <p:cNvPr id="142" name="Google Shape;142;p70"/>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2800"/>
              <a:buFont typeface="Arial"/>
              <a:buNone/>
              <a:defRPr sz="28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3" name="Google Shape;143;p70"/>
          <p:cNvPicPr preferRelativeResize="0"/>
          <p:nvPr/>
        </p:nvPicPr>
        <p:blipFill rotWithShape="1">
          <a:blip r:embed="rId2">
            <a:alphaModFix/>
          </a:blip>
          <a:srcRect b="0" l="0" r="0" t="0"/>
          <a:stretch/>
        </p:blipFill>
        <p:spPr>
          <a:xfrm>
            <a:off x="1465141" y="2358007"/>
            <a:ext cx="2438400" cy="2019300"/>
          </a:xfrm>
          <a:prstGeom prst="rect">
            <a:avLst/>
          </a:prstGeom>
          <a:noFill/>
          <a:ln>
            <a:noFill/>
          </a:ln>
        </p:spPr>
      </p:pic>
      <p:pic>
        <p:nvPicPr>
          <p:cNvPr id="144" name="Google Shape;144;p70"/>
          <p:cNvPicPr preferRelativeResize="0"/>
          <p:nvPr/>
        </p:nvPicPr>
        <p:blipFill rotWithShape="1">
          <a:blip r:embed="rId3">
            <a:alphaModFix/>
          </a:blip>
          <a:srcRect b="0" l="0" r="0" t="0"/>
          <a:stretch/>
        </p:blipFill>
        <p:spPr>
          <a:xfrm>
            <a:off x="5000625" y="2531837"/>
            <a:ext cx="2190750" cy="1943100"/>
          </a:xfrm>
          <a:prstGeom prst="rect">
            <a:avLst/>
          </a:prstGeom>
          <a:noFill/>
          <a:ln>
            <a:noFill/>
          </a:ln>
        </p:spPr>
      </p:pic>
      <p:pic>
        <p:nvPicPr>
          <p:cNvPr id="145" name="Google Shape;145;p70"/>
          <p:cNvPicPr preferRelativeResize="0"/>
          <p:nvPr/>
        </p:nvPicPr>
        <p:blipFill rotWithShape="1">
          <a:blip r:embed="rId4">
            <a:alphaModFix/>
          </a:blip>
          <a:srcRect b="0" l="0" r="0" t="0"/>
          <a:stretch/>
        </p:blipFill>
        <p:spPr>
          <a:xfrm>
            <a:off x="8345608" y="2421056"/>
            <a:ext cx="2324100" cy="2057400"/>
          </a:xfrm>
          <a:prstGeom prst="rect">
            <a:avLst/>
          </a:prstGeom>
          <a:noFill/>
          <a:ln>
            <a:noFill/>
          </a:ln>
        </p:spPr>
      </p:pic>
      <p:sp>
        <p:nvSpPr>
          <p:cNvPr id="146" name="Google Shape;146;p70"/>
          <p:cNvSpPr txBox="1"/>
          <p:nvPr>
            <p:ph idx="1" type="body"/>
          </p:nvPr>
        </p:nvSpPr>
        <p:spPr>
          <a:xfrm>
            <a:off x="2063855" y="3064615"/>
            <a:ext cx="1240971" cy="823912"/>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7" name="Google Shape;147;p70"/>
          <p:cNvSpPr txBox="1"/>
          <p:nvPr>
            <p:ph idx="2" type="body"/>
          </p:nvPr>
        </p:nvSpPr>
        <p:spPr>
          <a:xfrm>
            <a:off x="5475514" y="3064615"/>
            <a:ext cx="1240971" cy="823912"/>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p70"/>
          <p:cNvSpPr txBox="1"/>
          <p:nvPr>
            <p:ph idx="3" type="body"/>
          </p:nvPr>
        </p:nvSpPr>
        <p:spPr>
          <a:xfrm>
            <a:off x="8887174" y="3064615"/>
            <a:ext cx="1240971" cy="823912"/>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000"/>
              <a:buNone/>
              <a:defRPr sz="40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9" name="Google Shape;149;p70"/>
          <p:cNvSpPr txBox="1"/>
          <p:nvPr>
            <p:ph idx="4" type="body"/>
          </p:nvPr>
        </p:nvSpPr>
        <p:spPr>
          <a:xfrm>
            <a:off x="1129698" y="4824188"/>
            <a:ext cx="3124093" cy="462927"/>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sz="2000" cap="none">
                <a:solidFill>
                  <a:schemeClr val="lt1"/>
                </a:solidFill>
                <a:latin typeface="Arial"/>
                <a:ea typeface="Arial"/>
                <a:cs typeface="Arial"/>
                <a:sym typeface="Arial"/>
              </a:defRPr>
            </a:lvl1pPr>
            <a:lvl2pPr indent="-228600" lvl="1" marL="914400" algn="l">
              <a:lnSpc>
                <a:spcPct val="100000"/>
              </a:lnSpc>
              <a:spcBef>
                <a:spcPts val="500"/>
              </a:spcBef>
              <a:spcAft>
                <a:spcPts val="0"/>
              </a:spcAft>
              <a:buClr>
                <a:schemeClr val="lt1"/>
              </a:buClr>
              <a:buSzPts val="1400"/>
              <a:buNone/>
              <a:defRPr sz="1400">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70"/>
          <p:cNvSpPr txBox="1"/>
          <p:nvPr>
            <p:ph idx="5" type="body"/>
          </p:nvPr>
        </p:nvSpPr>
        <p:spPr>
          <a:xfrm>
            <a:off x="1129698" y="5280763"/>
            <a:ext cx="3124093" cy="462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indent="-228600" lvl="1" marL="914400" algn="l">
              <a:lnSpc>
                <a:spcPct val="100000"/>
              </a:lnSpc>
              <a:spcBef>
                <a:spcPts val="500"/>
              </a:spcBef>
              <a:spcAft>
                <a:spcPts val="0"/>
              </a:spcAft>
              <a:buClr>
                <a:schemeClr val="lt1"/>
              </a:buClr>
              <a:buSzPts val="1400"/>
              <a:buNone/>
              <a:defRPr sz="1400">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70"/>
          <p:cNvSpPr txBox="1"/>
          <p:nvPr>
            <p:ph idx="6" type="body"/>
          </p:nvPr>
        </p:nvSpPr>
        <p:spPr>
          <a:xfrm>
            <a:off x="4526261" y="4824188"/>
            <a:ext cx="3139479" cy="462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2000"/>
              <a:buNone/>
              <a:defRPr sz="2000" cap="none">
                <a:solidFill>
                  <a:schemeClr val="lt1"/>
                </a:solidFill>
                <a:latin typeface="Arial"/>
                <a:ea typeface="Arial"/>
                <a:cs typeface="Arial"/>
                <a:sym typeface="Arial"/>
              </a:defRPr>
            </a:lvl1pPr>
            <a:lvl2pPr indent="-228600" lvl="1" marL="914400" algn="l">
              <a:lnSpc>
                <a:spcPct val="100000"/>
              </a:lnSpc>
              <a:spcBef>
                <a:spcPts val="500"/>
              </a:spcBef>
              <a:spcAft>
                <a:spcPts val="0"/>
              </a:spcAft>
              <a:buClr>
                <a:schemeClr val="lt1"/>
              </a:buClr>
              <a:buSzPts val="2000"/>
              <a:buNone/>
              <a:defRPr sz="2000" cap="none">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70"/>
          <p:cNvSpPr txBox="1"/>
          <p:nvPr>
            <p:ph idx="7" type="body"/>
          </p:nvPr>
        </p:nvSpPr>
        <p:spPr>
          <a:xfrm>
            <a:off x="4526261" y="5280763"/>
            <a:ext cx="3139479" cy="462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indent="-228600" lvl="1" marL="914400" algn="ctr">
              <a:lnSpc>
                <a:spcPct val="100000"/>
              </a:lnSpc>
              <a:spcBef>
                <a:spcPts val="500"/>
              </a:spcBef>
              <a:spcAft>
                <a:spcPts val="0"/>
              </a:spcAft>
              <a:buClr>
                <a:schemeClr val="lt1"/>
              </a:buClr>
              <a:buSzPts val="1400"/>
              <a:buNone/>
              <a:defRPr sz="1400" cap="none">
                <a:solidFill>
                  <a:schemeClr val="lt1"/>
                </a:solidFill>
                <a:latin typeface="Arial"/>
                <a:ea typeface="Arial"/>
                <a:cs typeface="Arial"/>
                <a:sym typeface="Aria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70"/>
          <p:cNvSpPr txBox="1"/>
          <p:nvPr>
            <p:ph idx="8" type="body"/>
          </p:nvPr>
        </p:nvSpPr>
        <p:spPr>
          <a:xfrm>
            <a:off x="7938210" y="4824188"/>
            <a:ext cx="3124093" cy="462927"/>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sz="2000" cap="none">
                <a:solidFill>
                  <a:schemeClr val="lt1"/>
                </a:solidFill>
                <a:latin typeface="Arial"/>
                <a:ea typeface="Arial"/>
                <a:cs typeface="Arial"/>
                <a:sym typeface="Arial"/>
              </a:defRPr>
            </a:lvl1pPr>
            <a:lvl2pPr indent="-228600" lvl="1" marL="914400" algn="l">
              <a:lnSpc>
                <a:spcPct val="100000"/>
              </a:lnSpc>
              <a:spcBef>
                <a:spcPts val="500"/>
              </a:spcBef>
              <a:spcAft>
                <a:spcPts val="0"/>
              </a:spcAft>
              <a:buClr>
                <a:schemeClr val="lt1"/>
              </a:buClr>
              <a:buSzPts val="1400"/>
              <a:buNone/>
              <a:defRPr sz="1400">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70"/>
          <p:cNvSpPr txBox="1"/>
          <p:nvPr>
            <p:ph idx="9" type="body"/>
          </p:nvPr>
        </p:nvSpPr>
        <p:spPr>
          <a:xfrm>
            <a:off x="7938210" y="5280763"/>
            <a:ext cx="3124093" cy="462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indent="-228600" lvl="1" marL="914400" algn="l">
              <a:lnSpc>
                <a:spcPct val="100000"/>
              </a:lnSpc>
              <a:spcBef>
                <a:spcPts val="500"/>
              </a:spcBef>
              <a:spcAft>
                <a:spcPts val="0"/>
              </a:spcAft>
              <a:buClr>
                <a:schemeClr val="lt1"/>
              </a:buClr>
              <a:buSzPts val="1400"/>
              <a:buNone/>
              <a:defRPr sz="1400">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
  <p:cSld name="內容">
    <p:spTree>
      <p:nvGrpSpPr>
        <p:cNvPr id="158" name="Shape 158"/>
        <p:cNvGrpSpPr/>
        <p:nvPr/>
      </p:nvGrpSpPr>
      <p:grpSpPr>
        <a:xfrm>
          <a:off x="0" y="0"/>
          <a:ext cx="0" cy="0"/>
          <a:chOff x="0" y="0"/>
          <a:chExt cx="0" cy="0"/>
        </a:xfrm>
      </p:grpSpPr>
      <p:pic>
        <p:nvPicPr>
          <p:cNvPr id="159" name="Google Shape;159;p71"/>
          <p:cNvPicPr preferRelativeResize="0"/>
          <p:nvPr/>
        </p:nvPicPr>
        <p:blipFill rotWithShape="1">
          <a:blip r:embed="rId2">
            <a:alphaModFix/>
          </a:blip>
          <a:srcRect b="23070" l="0" r="41824" t="18301"/>
          <a:stretch/>
        </p:blipFill>
        <p:spPr>
          <a:xfrm flipH="1">
            <a:off x="0" y="0"/>
            <a:ext cx="5441888" cy="6858000"/>
          </a:xfrm>
          <a:custGeom>
            <a:rect b="b" l="l" r="r" t="t"/>
            <a:pathLst>
              <a:path extrusionOk="0" h="6858000" w="5441888">
                <a:moveTo>
                  <a:pt x="5441888" y="0"/>
                </a:moveTo>
                <a:lnTo>
                  <a:pt x="0" y="0"/>
                </a:lnTo>
                <a:lnTo>
                  <a:pt x="0" y="6858000"/>
                </a:lnTo>
                <a:lnTo>
                  <a:pt x="5441888" y="6858000"/>
                </a:lnTo>
                <a:close/>
              </a:path>
            </a:pathLst>
          </a:custGeom>
          <a:noFill/>
          <a:ln>
            <a:noFill/>
          </a:ln>
        </p:spPr>
      </p:pic>
      <p:sp>
        <p:nvSpPr>
          <p:cNvPr id="160" name="Google Shape;160;p71"/>
          <p:cNvSpPr txBox="1"/>
          <p:nvPr>
            <p:ph type="title"/>
          </p:nvPr>
        </p:nvSpPr>
        <p:spPr>
          <a:xfrm>
            <a:off x="5920169" y="1152771"/>
            <a:ext cx="5431971" cy="8463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71"/>
          <p:cNvSpPr txBox="1"/>
          <p:nvPr>
            <p:ph idx="1" type="body"/>
          </p:nvPr>
        </p:nvSpPr>
        <p:spPr>
          <a:xfrm>
            <a:off x="5922254" y="2469515"/>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71"/>
          <p:cNvSpPr txBox="1"/>
          <p:nvPr>
            <p:ph idx="2" type="body"/>
          </p:nvPr>
        </p:nvSpPr>
        <p:spPr>
          <a:xfrm>
            <a:off x="5921828" y="2798940"/>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71"/>
          <p:cNvSpPr txBox="1"/>
          <p:nvPr>
            <p:ph idx="3" type="body"/>
          </p:nvPr>
        </p:nvSpPr>
        <p:spPr>
          <a:xfrm>
            <a:off x="5922254" y="3569311"/>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71"/>
          <p:cNvSpPr txBox="1"/>
          <p:nvPr>
            <p:ph idx="4" type="body"/>
          </p:nvPr>
        </p:nvSpPr>
        <p:spPr>
          <a:xfrm>
            <a:off x="5921828" y="3898736"/>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71"/>
          <p:cNvSpPr txBox="1"/>
          <p:nvPr>
            <p:ph idx="5" type="body"/>
          </p:nvPr>
        </p:nvSpPr>
        <p:spPr>
          <a:xfrm>
            <a:off x="5922254" y="4669107"/>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71"/>
          <p:cNvSpPr txBox="1"/>
          <p:nvPr>
            <p:ph idx="6" type="body"/>
          </p:nvPr>
        </p:nvSpPr>
        <p:spPr>
          <a:xfrm>
            <a:off x="5921828" y="4998532"/>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0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時間表 2">
  <p:cSld name="時間表 2">
    <p:spTree>
      <p:nvGrpSpPr>
        <p:cNvPr id="170" name="Shape 170"/>
        <p:cNvGrpSpPr/>
        <p:nvPr/>
      </p:nvGrpSpPr>
      <p:grpSpPr>
        <a:xfrm>
          <a:off x="0" y="0"/>
          <a:ext cx="0" cy="0"/>
          <a:chOff x="0" y="0"/>
          <a:chExt cx="0" cy="0"/>
        </a:xfrm>
      </p:grpSpPr>
      <p:sp>
        <p:nvSpPr>
          <p:cNvPr id="171" name="Google Shape;171;p72"/>
          <p:cNvSpPr/>
          <p:nvPr/>
        </p:nvSpPr>
        <p:spPr>
          <a:xfrm>
            <a:off x="0" y="3057683"/>
            <a:ext cx="12191998" cy="20101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72"/>
          <p:cNvSpPr txBox="1"/>
          <p:nvPr>
            <p:ph idx="1" type="body"/>
          </p:nvPr>
        </p:nvSpPr>
        <p:spPr>
          <a:xfrm>
            <a:off x="914399" y="3354712"/>
            <a:ext cx="731520" cy="457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1"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72"/>
          <p:cNvSpPr txBox="1"/>
          <p:nvPr>
            <p:ph idx="2" type="body"/>
          </p:nvPr>
        </p:nvSpPr>
        <p:spPr>
          <a:xfrm>
            <a:off x="19659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72"/>
          <p:cNvSpPr txBox="1"/>
          <p:nvPr>
            <p:ph idx="3" type="body"/>
          </p:nvPr>
        </p:nvSpPr>
        <p:spPr>
          <a:xfrm>
            <a:off x="275388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72"/>
          <p:cNvSpPr txBox="1"/>
          <p:nvPr>
            <p:ph idx="4" type="body"/>
          </p:nvPr>
        </p:nvSpPr>
        <p:spPr>
          <a:xfrm>
            <a:off x="354180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72"/>
          <p:cNvSpPr txBox="1"/>
          <p:nvPr>
            <p:ph idx="5" type="body"/>
          </p:nvPr>
        </p:nvSpPr>
        <p:spPr>
          <a:xfrm>
            <a:off x="432972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72"/>
          <p:cNvSpPr txBox="1"/>
          <p:nvPr>
            <p:ph idx="6" type="body"/>
          </p:nvPr>
        </p:nvSpPr>
        <p:spPr>
          <a:xfrm>
            <a:off x="511764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72"/>
          <p:cNvSpPr txBox="1"/>
          <p:nvPr>
            <p:ph idx="7" type="body"/>
          </p:nvPr>
        </p:nvSpPr>
        <p:spPr>
          <a:xfrm>
            <a:off x="59055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72"/>
          <p:cNvSpPr txBox="1"/>
          <p:nvPr>
            <p:ph idx="8" type="body"/>
          </p:nvPr>
        </p:nvSpPr>
        <p:spPr>
          <a:xfrm>
            <a:off x="669348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72"/>
          <p:cNvSpPr txBox="1"/>
          <p:nvPr>
            <p:ph idx="9" type="body"/>
          </p:nvPr>
        </p:nvSpPr>
        <p:spPr>
          <a:xfrm>
            <a:off x="748140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72"/>
          <p:cNvSpPr txBox="1"/>
          <p:nvPr>
            <p:ph idx="13" type="body"/>
          </p:nvPr>
        </p:nvSpPr>
        <p:spPr>
          <a:xfrm>
            <a:off x="826932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72"/>
          <p:cNvSpPr txBox="1"/>
          <p:nvPr>
            <p:ph idx="14" type="body"/>
          </p:nvPr>
        </p:nvSpPr>
        <p:spPr>
          <a:xfrm>
            <a:off x="905724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72"/>
          <p:cNvSpPr txBox="1"/>
          <p:nvPr>
            <p:ph idx="15" type="body"/>
          </p:nvPr>
        </p:nvSpPr>
        <p:spPr>
          <a:xfrm>
            <a:off x="98451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72"/>
          <p:cNvSpPr txBox="1"/>
          <p:nvPr>
            <p:ph idx="16" type="body"/>
          </p:nvPr>
        </p:nvSpPr>
        <p:spPr>
          <a:xfrm>
            <a:off x="10633085"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72"/>
          <p:cNvSpPr txBox="1"/>
          <p:nvPr>
            <p:ph idx="17" type="body"/>
          </p:nvPr>
        </p:nvSpPr>
        <p:spPr>
          <a:xfrm>
            <a:off x="914400" y="4292468"/>
            <a:ext cx="731520" cy="457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1"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72"/>
          <p:cNvSpPr txBox="1"/>
          <p:nvPr>
            <p:ph idx="18" type="body"/>
          </p:nvPr>
        </p:nvSpPr>
        <p:spPr>
          <a:xfrm>
            <a:off x="1969915"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72"/>
          <p:cNvSpPr txBox="1"/>
          <p:nvPr>
            <p:ph idx="19" type="body"/>
          </p:nvPr>
        </p:nvSpPr>
        <p:spPr>
          <a:xfrm>
            <a:off x="2757602"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72"/>
          <p:cNvSpPr txBox="1"/>
          <p:nvPr>
            <p:ph idx="20" type="body"/>
          </p:nvPr>
        </p:nvSpPr>
        <p:spPr>
          <a:xfrm>
            <a:off x="3545289"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72"/>
          <p:cNvSpPr txBox="1"/>
          <p:nvPr>
            <p:ph idx="21" type="body"/>
          </p:nvPr>
        </p:nvSpPr>
        <p:spPr>
          <a:xfrm>
            <a:off x="4332976"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72"/>
          <p:cNvSpPr txBox="1"/>
          <p:nvPr>
            <p:ph idx="22" type="body"/>
          </p:nvPr>
        </p:nvSpPr>
        <p:spPr>
          <a:xfrm>
            <a:off x="5120663"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72"/>
          <p:cNvSpPr txBox="1"/>
          <p:nvPr>
            <p:ph idx="23" type="body"/>
          </p:nvPr>
        </p:nvSpPr>
        <p:spPr>
          <a:xfrm>
            <a:off x="5908350"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72"/>
          <p:cNvSpPr txBox="1"/>
          <p:nvPr>
            <p:ph idx="24" type="body"/>
          </p:nvPr>
        </p:nvSpPr>
        <p:spPr>
          <a:xfrm>
            <a:off x="6696037"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72"/>
          <p:cNvSpPr txBox="1"/>
          <p:nvPr>
            <p:ph idx="25" type="body"/>
          </p:nvPr>
        </p:nvSpPr>
        <p:spPr>
          <a:xfrm>
            <a:off x="7483724"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72"/>
          <p:cNvSpPr txBox="1"/>
          <p:nvPr>
            <p:ph idx="26" type="body"/>
          </p:nvPr>
        </p:nvSpPr>
        <p:spPr>
          <a:xfrm>
            <a:off x="8271411"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72"/>
          <p:cNvSpPr txBox="1"/>
          <p:nvPr>
            <p:ph idx="27" type="body"/>
          </p:nvPr>
        </p:nvSpPr>
        <p:spPr>
          <a:xfrm>
            <a:off x="9059098"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72"/>
          <p:cNvSpPr txBox="1"/>
          <p:nvPr>
            <p:ph idx="28" type="body"/>
          </p:nvPr>
        </p:nvSpPr>
        <p:spPr>
          <a:xfrm>
            <a:off x="9846785"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72"/>
          <p:cNvSpPr txBox="1"/>
          <p:nvPr>
            <p:ph idx="29" type="body"/>
          </p:nvPr>
        </p:nvSpPr>
        <p:spPr>
          <a:xfrm>
            <a:off x="10634472"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72"/>
          <p:cNvSpPr/>
          <p:nvPr/>
        </p:nvSpPr>
        <p:spPr>
          <a:xfrm>
            <a:off x="929640" y="4034785"/>
            <a:ext cx="10332720" cy="45719"/>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00" name="Google Shape;200;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團隊投影片 4 人員">
  <p:cSld name="團隊投影片 4 人員">
    <p:bg>
      <p:bgPr>
        <a:solidFill>
          <a:schemeClr val="lt1"/>
        </a:solidFill>
      </p:bgPr>
    </p:bg>
    <p:spTree>
      <p:nvGrpSpPr>
        <p:cNvPr id="203" name="Shape 203"/>
        <p:cNvGrpSpPr/>
        <p:nvPr/>
      </p:nvGrpSpPr>
      <p:grpSpPr>
        <a:xfrm>
          <a:off x="0" y="0"/>
          <a:ext cx="0" cy="0"/>
          <a:chOff x="0" y="0"/>
          <a:chExt cx="0" cy="0"/>
        </a:xfrm>
      </p:grpSpPr>
      <p:sp>
        <p:nvSpPr>
          <p:cNvPr id="204" name="Google Shape;204;p73"/>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73"/>
          <p:cNvSpPr/>
          <p:nvPr>
            <p:ph idx="2" type="pic"/>
          </p:nvPr>
        </p:nvSpPr>
        <p:spPr>
          <a:xfrm>
            <a:off x="1487181" y="2886074"/>
            <a:ext cx="1845511" cy="1845511"/>
          </a:xfrm>
          <a:prstGeom prst="rect">
            <a:avLst/>
          </a:prstGeom>
          <a:solidFill>
            <a:srgbClr val="F2F2F2"/>
          </a:solidFill>
          <a:ln>
            <a:noFill/>
          </a:ln>
        </p:spPr>
      </p:sp>
      <p:sp>
        <p:nvSpPr>
          <p:cNvPr id="206" name="Google Shape;206;p73"/>
          <p:cNvSpPr txBox="1"/>
          <p:nvPr>
            <p:ph idx="1" type="body"/>
          </p:nvPr>
        </p:nvSpPr>
        <p:spPr>
          <a:xfrm>
            <a:off x="1311558" y="5084524"/>
            <a:ext cx="2196619"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7" name="Google Shape;207;p73"/>
          <p:cNvSpPr txBox="1"/>
          <p:nvPr>
            <p:ph idx="3" type="body"/>
          </p:nvPr>
        </p:nvSpPr>
        <p:spPr>
          <a:xfrm>
            <a:off x="1487181" y="5464114"/>
            <a:ext cx="1845511"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8" name="Google Shape;208;p73"/>
          <p:cNvSpPr/>
          <p:nvPr>
            <p:ph idx="4" type="pic"/>
          </p:nvPr>
        </p:nvSpPr>
        <p:spPr>
          <a:xfrm>
            <a:off x="3836914" y="2886074"/>
            <a:ext cx="1845511" cy="1845511"/>
          </a:xfrm>
          <a:prstGeom prst="rect">
            <a:avLst/>
          </a:prstGeom>
          <a:solidFill>
            <a:srgbClr val="F2F2F2"/>
          </a:solidFill>
          <a:ln>
            <a:noFill/>
          </a:ln>
        </p:spPr>
      </p:sp>
      <p:sp>
        <p:nvSpPr>
          <p:cNvPr id="209" name="Google Shape;209;p73"/>
          <p:cNvSpPr txBox="1"/>
          <p:nvPr>
            <p:ph idx="5" type="body"/>
          </p:nvPr>
        </p:nvSpPr>
        <p:spPr>
          <a:xfrm>
            <a:off x="3707607" y="5099206"/>
            <a:ext cx="2145049"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0" name="Google Shape;210;p73"/>
          <p:cNvSpPr txBox="1"/>
          <p:nvPr>
            <p:ph idx="6" type="body"/>
          </p:nvPr>
        </p:nvSpPr>
        <p:spPr>
          <a:xfrm>
            <a:off x="3836913" y="5478796"/>
            <a:ext cx="1855949"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1" name="Google Shape;211;p73"/>
          <p:cNvSpPr/>
          <p:nvPr>
            <p:ph idx="7" type="pic"/>
          </p:nvPr>
        </p:nvSpPr>
        <p:spPr>
          <a:xfrm>
            <a:off x="6327578" y="2886074"/>
            <a:ext cx="1845511" cy="1845511"/>
          </a:xfrm>
          <a:prstGeom prst="rect">
            <a:avLst/>
          </a:prstGeom>
          <a:solidFill>
            <a:srgbClr val="F2F2F2"/>
          </a:solidFill>
          <a:ln>
            <a:noFill/>
          </a:ln>
        </p:spPr>
      </p:sp>
      <p:sp>
        <p:nvSpPr>
          <p:cNvPr id="212" name="Google Shape;212;p73"/>
          <p:cNvSpPr txBox="1"/>
          <p:nvPr>
            <p:ph idx="8" type="body"/>
          </p:nvPr>
        </p:nvSpPr>
        <p:spPr>
          <a:xfrm>
            <a:off x="6198271" y="5099206"/>
            <a:ext cx="2132985"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3" name="Google Shape;213;p73"/>
          <p:cNvSpPr txBox="1"/>
          <p:nvPr>
            <p:ph idx="9" type="body"/>
          </p:nvPr>
        </p:nvSpPr>
        <p:spPr>
          <a:xfrm>
            <a:off x="6327577" y="5478796"/>
            <a:ext cx="1845511"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4" name="Google Shape;214;p73"/>
          <p:cNvSpPr/>
          <p:nvPr>
            <p:ph idx="13" type="pic"/>
          </p:nvPr>
        </p:nvSpPr>
        <p:spPr>
          <a:xfrm>
            <a:off x="8747458" y="2886074"/>
            <a:ext cx="1845511" cy="1845511"/>
          </a:xfrm>
          <a:prstGeom prst="rect">
            <a:avLst/>
          </a:prstGeom>
          <a:solidFill>
            <a:srgbClr val="F2F2F2"/>
          </a:solidFill>
          <a:ln>
            <a:noFill/>
          </a:ln>
        </p:spPr>
      </p:sp>
      <p:sp>
        <p:nvSpPr>
          <p:cNvPr id="215" name="Google Shape;215;p73"/>
          <p:cNvSpPr txBox="1"/>
          <p:nvPr>
            <p:ph idx="14" type="body"/>
          </p:nvPr>
        </p:nvSpPr>
        <p:spPr>
          <a:xfrm>
            <a:off x="8618152" y="5084524"/>
            <a:ext cx="2132984"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6" name="Google Shape;216;p73"/>
          <p:cNvSpPr txBox="1"/>
          <p:nvPr>
            <p:ph idx="15" type="body"/>
          </p:nvPr>
        </p:nvSpPr>
        <p:spPr>
          <a:xfrm>
            <a:off x="8747458" y="5464114"/>
            <a:ext cx="184551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000"/>
              <a:buNone/>
              <a:defRPr sz="1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cxnSp>
        <p:nvCxnSpPr>
          <p:cNvPr id="217" name="Google Shape;217;p73"/>
          <p:cNvCxnSpPr/>
          <p:nvPr/>
        </p:nvCxnSpPr>
        <p:spPr>
          <a:xfrm rot="10800000">
            <a:off x="7334250" y="0"/>
            <a:ext cx="4857750" cy="762000"/>
          </a:xfrm>
          <a:prstGeom prst="straightConnector1">
            <a:avLst/>
          </a:prstGeom>
          <a:noFill/>
          <a:ln cap="flat" cmpd="sng" w="9525">
            <a:solidFill>
              <a:schemeClr val="dk1"/>
            </a:solidFill>
            <a:prstDash val="solid"/>
            <a:miter lim="800000"/>
            <a:headEnd len="sm" w="sm" type="none"/>
            <a:tailEnd len="sm" w="sm" type="none"/>
          </a:ln>
        </p:spPr>
      </p:cxnSp>
      <p:cxnSp>
        <p:nvCxnSpPr>
          <p:cNvPr id="218" name="Google Shape;218;p73"/>
          <p:cNvCxnSpPr/>
          <p:nvPr/>
        </p:nvCxnSpPr>
        <p:spPr>
          <a:xfrm>
            <a:off x="11487150" y="0"/>
            <a:ext cx="704850" cy="1724025"/>
          </a:xfrm>
          <a:prstGeom prst="straightConnector1">
            <a:avLst/>
          </a:prstGeom>
          <a:noFill/>
          <a:ln cap="flat" cmpd="sng" w="9525">
            <a:solidFill>
              <a:schemeClr val="dk1"/>
            </a:solidFill>
            <a:prstDash val="solid"/>
            <a:miter lim="800000"/>
            <a:headEnd len="sm" w="sm" type="none"/>
            <a:tailEnd len="sm" w="sm" type="none"/>
          </a:ln>
        </p:spPr>
      </p:cxnSp>
      <p:sp>
        <p:nvSpPr>
          <p:cNvPr id="219" name="Google Shape;219;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團隊投影片 8 人員">
  <p:cSld name="團隊投影片 8 人員">
    <p:bg>
      <p:bgPr>
        <a:solidFill>
          <a:schemeClr val="dk1"/>
        </a:solidFill>
      </p:bgPr>
    </p:bg>
    <p:spTree>
      <p:nvGrpSpPr>
        <p:cNvPr id="222" name="Shape 222"/>
        <p:cNvGrpSpPr/>
        <p:nvPr/>
      </p:nvGrpSpPr>
      <p:grpSpPr>
        <a:xfrm>
          <a:off x="0" y="0"/>
          <a:ext cx="0" cy="0"/>
          <a:chOff x="0" y="0"/>
          <a:chExt cx="0" cy="0"/>
        </a:xfrm>
      </p:grpSpPr>
      <p:sp>
        <p:nvSpPr>
          <p:cNvPr id="223" name="Google Shape;223;p74"/>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74"/>
          <p:cNvSpPr/>
          <p:nvPr>
            <p:ph idx="2" type="pic"/>
          </p:nvPr>
        </p:nvSpPr>
        <p:spPr>
          <a:xfrm>
            <a:off x="1877176" y="2428875"/>
            <a:ext cx="1066800" cy="1066800"/>
          </a:xfrm>
          <a:prstGeom prst="rect">
            <a:avLst/>
          </a:prstGeom>
          <a:solidFill>
            <a:schemeClr val="lt1"/>
          </a:solidFill>
          <a:ln>
            <a:noFill/>
          </a:ln>
        </p:spPr>
      </p:sp>
      <p:sp>
        <p:nvSpPr>
          <p:cNvPr id="225" name="Google Shape;225;p74"/>
          <p:cNvSpPr txBox="1"/>
          <p:nvPr>
            <p:ph idx="1" type="body"/>
          </p:nvPr>
        </p:nvSpPr>
        <p:spPr>
          <a:xfrm>
            <a:off x="1500168" y="3654378"/>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26" name="Google Shape;226;p74"/>
          <p:cNvSpPr txBox="1"/>
          <p:nvPr>
            <p:ph idx="3" type="body"/>
          </p:nvPr>
        </p:nvSpPr>
        <p:spPr>
          <a:xfrm>
            <a:off x="1390120" y="3782039"/>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27" name="Google Shape;227;p74"/>
          <p:cNvSpPr/>
          <p:nvPr>
            <p:ph idx="4" type="pic"/>
          </p:nvPr>
        </p:nvSpPr>
        <p:spPr>
          <a:xfrm>
            <a:off x="4226270" y="2428875"/>
            <a:ext cx="1066800" cy="1066800"/>
          </a:xfrm>
          <a:prstGeom prst="rect">
            <a:avLst/>
          </a:prstGeom>
          <a:solidFill>
            <a:schemeClr val="lt1"/>
          </a:solidFill>
          <a:ln>
            <a:noFill/>
          </a:ln>
        </p:spPr>
      </p:sp>
      <p:sp>
        <p:nvSpPr>
          <p:cNvPr id="228" name="Google Shape;228;p74"/>
          <p:cNvSpPr txBox="1"/>
          <p:nvPr>
            <p:ph idx="5" type="body"/>
          </p:nvPr>
        </p:nvSpPr>
        <p:spPr>
          <a:xfrm>
            <a:off x="3849262" y="3669060"/>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29" name="Google Shape;229;p74"/>
          <p:cNvSpPr txBox="1"/>
          <p:nvPr>
            <p:ph idx="6" type="body"/>
          </p:nvPr>
        </p:nvSpPr>
        <p:spPr>
          <a:xfrm>
            <a:off x="3739214" y="3796721"/>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30" name="Google Shape;230;p74"/>
          <p:cNvSpPr/>
          <p:nvPr>
            <p:ph idx="7" type="pic"/>
          </p:nvPr>
        </p:nvSpPr>
        <p:spPr>
          <a:xfrm>
            <a:off x="6716934" y="2428875"/>
            <a:ext cx="1066800" cy="1066800"/>
          </a:xfrm>
          <a:prstGeom prst="rect">
            <a:avLst/>
          </a:prstGeom>
          <a:solidFill>
            <a:schemeClr val="lt1"/>
          </a:solidFill>
          <a:ln>
            <a:noFill/>
          </a:ln>
        </p:spPr>
      </p:sp>
      <p:sp>
        <p:nvSpPr>
          <p:cNvPr id="231" name="Google Shape;231;p74"/>
          <p:cNvSpPr txBox="1"/>
          <p:nvPr>
            <p:ph idx="8" type="body"/>
          </p:nvPr>
        </p:nvSpPr>
        <p:spPr>
          <a:xfrm>
            <a:off x="6339926" y="3669060"/>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32" name="Google Shape;232;p74"/>
          <p:cNvSpPr txBox="1"/>
          <p:nvPr>
            <p:ph idx="9" type="body"/>
          </p:nvPr>
        </p:nvSpPr>
        <p:spPr>
          <a:xfrm>
            <a:off x="6217963" y="3796721"/>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33" name="Google Shape;233;p74"/>
          <p:cNvSpPr/>
          <p:nvPr>
            <p:ph idx="13" type="pic"/>
          </p:nvPr>
        </p:nvSpPr>
        <p:spPr>
          <a:xfrm>
            <a:off x="9136814" y="2428875"/>
            <a:ext cx="1066800" cy="1066800"/>
          </a:xfrm>
          <a:prstGeom prst="rect">
            <a:avLst/>
          </a:prstGeom>
          <a:solidFill>
            <a:schemeClr val="lt1"/>
          </a:solidFill>
          <a:ln>
            <a:noFill/>
          </a:ln>
        </p:spPr>
      </p:sp>
      <p:sp>
        <p:nvSpPr>
          <p:cNvPr id="234" name="Google Shape;234;p74"/>
          <p:cNvSpPr txBox="1"/>
          <p:nvPr>
            <p:ph idx="14" type="body"/>
          </p:nvPr>
        </p:nvSpPr>
        <p:spPr>
          <a:xfrm>
            <a:off x="8759806" y="3654378"/>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35" name="Google Shape;235;p74"/>
          <p:cNvSpPr txBox="1"/>
          <p:nvPr>
            <p:ph idx="15" type="body"/>
          </p:nvPr>
        </p:nvSpPr>
        <p:spPr>
          <a:xfrm>
            <a:off x="8634432" y="3782039"/>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36" name="Google Shape;236;p74"/>
          <p:cNvSpPr/>
          <p:nvPr>
            <p:ph idx="16" type="pic"/>
          </p:nvPr>
        </p:nvSpPr>
        <p:spPr>
          <a:xfrm>
            <a:off x="1877176" y="4287711"/>
            <a:ext cx="1066800" cy="1066800"/>
          </a:xfrm>
          <a:prstGeom prst="rect">
            <a:avLst/>
          </a:prstGeom>
          <a:solidFill>
            <a:schemeClr val="lt1"/>
          </a:solidFill>
          <a:ln>
            <a:noFill/>
          </a:ln>
        </p:spPr>
      </p:sp>
      <p:sp>
        <p:nvSpPr>
          <p:cNvPr id="237" name="Google Shape;237;p74"/>
          <p:cNvSpPr txBox="1"/>
          <p:nvPr>
            <p:ph idx="17" type="body"/>
          </p:nvPr>
        </p:nvSpPr>
        <p:spPr>
          <a:xfrm>
            <a:off x="1500168" y="5513214"/>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38" name="Google Shape;238;p74"/>
          <p:cNvSpPr txBox="1"/>
          <p:nvPr>
            <p:ph idx="18" type="body"/>
          </p:nvPr>
        </p:nvSpPr>
        <p:spPr>
          <a:xfrm>
            <a:off x="1390120" y="5640875"/>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39" name="Google Shape;239;p74"/>
          <p:cNvSpPr/>
          <p:nvPr>
            <p:ph idx="19" type="pic"/>
          </p:nvPr>
        </p:nvSpPr>
        <p:spPr>
          <a:xfrm>
            <a:off x="4226270" y="4287711"/>
            <a:ext cx="1066800" cy="1066800"/>
          </a:xfrm>
          <a:prstGeom prst="rect">
            <a:avLst/>
          </a:prstGeom>
          <a:solidFill>
            <a:schemeClr val="lt1"/>
          </a:solidFill>
          <a:ln>
            <a:noFill/>
          </a:ln>
        </p:spPr>
      </p:sp>
      <p:sp>
        <p:nvSpPr>
          <p:cNvPr id="240" name="Google Shape;240;p74"/>
          <p:cNvSpPr txBox="1"/>
          <p:nvPr>
            <p:ph idx="20" type="body"/>
          </p:nvPr>
        </p:nvSpPr>
        <p:spPr>
          <a:xfrm>
            <a:off x="3849262" y="5527896"/>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41" name="Google Shape;241;p74"/>
          <p:cNvSpPr txBox="1"/>
          <p:nvPr>
            <p:ph idx="21" type="body"/>
          </p:nvPr>
        </p:nvSpPr>
        <p:spPr>
          <a:xfrm>
            <a:off x="3739214" y="5655557"/>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42" name="Google Shape;242;p74"/>
          <p:cNvSpPr/>
          <p:nvPr>
            <p:ph idx="22" type="pic"/>
          </p:nvPr>
        </p:nvSpPr>
        <p:spPr>
          <a:xfrm>
            <a:off x="6716934" y="4287711"/>
            <a:ext cx="1066800" cy="1066800"/>
          </a:xfrm>
          <a:prstGeom prst="rect">
            <a:avLst/>
          </a:prstGeom>
          <a:solidFill>
            <a:schemeClr val="lt1"/>
          </a:solidFill>
          <a:ln>
            <a:noFill/>
          </a:ln>
        </p:spPr>
      </p:sp>
      <p:sp>
        <p:nvSpPr>
          <p:cNvPr id="243" name="Google Shape;243;p74"/>
          <p:cNvSpPr txBox="1"/>
          <p:nvPr>
            <p:ph idx="23" type="body"/>
          </p:nvPr>
        </p:nvSpPr>
        <p:spPr>
          <a:xfrm>
            <a:off x="6339926" y="5527896"/>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44" name="Google Shape;244;p74"/>
          <p:cNvSpPr txBox="1"/>
          <p:nvPr>
            <p:ph idx="24" type="body"/>
          </p:nvPr>
        </p:nvSpPr>
        <p:spPr>
          <a:xfrm>
            <a:off x="6229878" y="5655557"/>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45" name="Google Shape;245;p74"/>
          <p:cNvSpPr/>
          <p:nvPr>
            <p:ph idx="25" type="pic"/>
          </p:nvPr>
        </p:nvSpPr>
        <p:spPr>
          <a:xfrm>
            <a:off x="9136814" y="4287711"/>
            <a:ext cx="1066800" cy="1066800"/>
          </a:xfrm>
          <a:prstGeom prst="rect">
            <a:avLst/>
          </a:prstGeom>
          <a:solidFill>
            <a:schemeClr val="lt1"/>
          </a:solidFill>
          <a:ln>
            <a:noFill/>
          </a:ln>
        </p:spPr>
      </p:sp>
      <p:sp>
        <p:nvSpPr>
          <p:cNvPr id="246" name="Google Shape;246;p74"/>
          <p:cNvSpPr txBox="1"/>
          <p:nvPr>
            <p:ph idx="26" type="body"/>
          </p:nvPr>
        </p:nvSpPr>
        <p:spPr>
          <a:xfrm>
            <a:off x="8759806" y="5513214"/>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050"/>
              <a:buNone/>
              <a:defRPr sz="105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47" name="Google Shape;247;p74"/>
          <p:cNvSpPr txBox="1"/>
          <p:nvPr>
            <p:ph idx="27" type="body"/>
          </p:nvPr>
        </p:nvSpPr>
        <p:spPr>
          <a:xfrm>
            <a:off x="8634432" y="5640875"/>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900"/>
              <a:buNone/>
              <a:defRPr sz="9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48" name="Google Shape;248;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9898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solidFill>
                  <a:srgbClr val="89898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98989"/>
                </a:solidFill>
                <a:latin typeface="Arial"/>
                <a:ea typeface="Arial"/>
                <a:cs typeface="Arial"/>
                <a:sym typeface="Arial"/>
              </a:defRPr>
            </a:lvl1pPr>
            <a:lvl2pPr indent="0" lvl="1" marL="0" algn="r">
              <a:spcBef>
                <a:spcPts val="0"/>
              </a:spcBef>
              <a:buNone/>
              <a:defRPr sz="900">
                <a:solidFill>
                  <a:srgbClr val="898989"/>
                </a:solidFill>
                <a:latin typeface="Arial"/>
                <a:ea typeface="Arial"/>
                <a:cs typeface="Arial"/>
                <a:sym typeface="Arial"/>
              </a:defRPr>
            </a:lvl2pPr>
            <a:lvl3pPr indent="0" lvl="2" marL="0" algn="r">
              <a:spcBef>
                <a:spcPts val="0"/>
              </a:spcBef>
              <a:buNone/>
              <a:defRPr sz="900">
                <a:solidFill>
                  <a:srgbClr val="898989"/>
                </a:solidFill>
                <a:latin typeface="Arial"/>
                <a:ea typeface="Arial"/>
                <a:cs typeface="Arial"/>
                <a:sym typeface="Arial"/>
              </a:defRPr>
            </a:lvl3pPr>
            <a:lvl4pPr indent="0" lvl="3" marL="0" algn="r">
              <a:spcBef>
                <a:spcPts val="0"/>
              </a:spcBef>
              <a:buNone/>
              <a:defRPr sz="900">
                <a:solidFill>
                  <a:srgbClr val="898989"/>
                </a:solidFill>
                <a:latin typeface="Arial"/>
                <a:ea typeface="Arial"/>
                <a:cs typeface="Arial"/>
                <a:sym typeface="Arial"/>
              </a:defRPr>
            </a:lvl4pPr>
            <a:lvl5pPr indent="0" lvl="4" marL="0" algn="r">
              <a:spcBef>
                <a:spcPts val="0"/>
              </a:spcBef>
              <a:buNone/>
              <a:defRPr sz="900">
                <a:solidFill>
                  <a:srgbClr val="898989"/>
                </a:solidFill>
                <a:latin typeface="Arial"/>
                <a:ea typeface="Arial"/>
                <a:cs typeface="Arial"/>
                <a:sym typeface="Arial"/>
              </a:defRPr>
            </a:lvl5pPr>
            <a:lvl6pPr indent="0" lvl="5" marL="0" algn="r">
              <a:spcBef>
                <a:spcPts val="0"/>
              </a:spcBef>
              <a:buNone/>
              <a:defRPr sz="900">
                <a:solidFill>
                  <a:srgbClr val="898989"/>
                </a:solidFill>
                <a:latin typeface="Arial"/>
                <a:ea typeface="Arial"/>
                <a:cs typeface="Arial"/>
                <a:sym typeface="Arial"/>
              </a:defRPr>
            </a:lvl6pPr>
            <a:lvl7pPr indent="0" lvl="6" marL="0" algn="r">
              <a:spcBef>
                <a:spcPts val="0"/>
              </a:spcBef>
              <a:buNone/>
              <a:defRPr sz="900">
                <a:solidFill>
                  <a:srgbClr val="898989"/>
                </a:solidFill>
                <a:latin typeface="Arial"/>
                <a:ea typeface="Arial"/>
                <a:cs typeface="Arial"/>
                <a:sym typeface="Arial"/>
              </a:defRPr>
            </a:lvl7pPr>
            <a:lvl8pPr indent="0" lvl="7" marL="0" algn="r">
              <a:spcBef>
                <a:spcPts val="0"/>
              </a:spcBef>
              <a:buNone/>
              <a:defRPr sz="900">
                <a:solidFill>
                  <a:srgbClr val="898989"/>
                </a:solidFill>
                <a:latin typeface="Arial"/>
                <a:ea typeface="Arial"/>
                <a:cs typeface="Arial"/>
                <a:sym typeface="Arial"/>
              </a:defRPr>
            </a:lvl8pPr>
            <a:lvl9pPr indent="0" lvl="8" marL="0" algn="r">
              <a:spcBef>
                <a:spcPts val="0"/>
              </a:spcBef>
              <a:buNone/>
              <a:defRPr sz="9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1" name="Google Shape;251;p74"/>
          <p:cNvPicPr preferRelativeResize="0"/>
          <p:nvPr/>
        </p:nvPicPr>
        <p:blipFill rotWithShape="1">
          <a:blip r:embed="rId2">
            <a:alphaModFix/>
          </a:blip>
          <a:srcRect b="0" l="0" r="0" t="0"/>
          <a:stretch/>
        </p:blipFill>
        <p:spPr>
          <a:xfrm>
            <a:off x="0" y="473953"/>
            <a:ext cx="2057400" cy="1647825"/>
          </a:xfrm>
          <a:prstGeom prst="rect">
            <a:avLst/>
          </a:prstGeom>
          <a:noFill/>
          <a:ln>
            <a:noFill/>
          </a:ln>
        </p:spPr>
      </p:pic>
      <p:pic>
        <p:nvPicPr>
          <p:cNvPr id="252" name="Google Shape;252;p74"/>
          <p:cNvPicPr preferRelativeResize="0"/>
          <p:nvPr/>
        </p:nvPicPr>
        <p:blipFill rotWithShape="1">
          <a:blip r:embed="rId3">
            <a:alphaModFix/>
          </a:blip>
          <a:srcRect b="0" l="0" r="0" t="0"/>
          <a:stretch/>
        </p:blipFill>
        <p:spPr>
          <a:xfrm>
            <a:off x="11049000" y="5180889"/>
            <a:ext cx="11430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基金">
  <p:cSld name="基金">
    <p:bg>
      <p:bgPr>
        <a:solidFill>
          <a:schemeClr val="lt1"/>
        </a:solidFill>
      </p:bgPr>
    </p:bg>
    <p:spTree>
      <p:nvGrpSpPr>
        <p:cNvPr id="253" name="Shape 253"/>
        <p:cNvGrpSpPr/>
        <p:nvPr/>
      </p:nvGrpSpPr>
      <p:grpSpPr>
        <a:xfrm>
          <a:off x="0" y="0"/>
          <a:ext cx="0" cy="0"/>
          <a:chOff x="0" y="0"/>
          <a:chExt cx="0" cy="0"/>
        </a:xfrm>
      </p:grpSpPr>
      <p:cxnSp>
        <p:nvCxnSpPr>
          <p:cNvPr id="254" name="Google Shape;254;p75"/>
          <p:cNvCxnSpPr/>
          <p:nvPr/>
        </p:nvCxnSpPr>
        <p:spPr>
          <a:xfrm flipH="1">
            <a:off x="0" y="0"/>
            <a:ext cx="1238250" cy="1328057"/>
          </a:xfrm>
          <a:prstGeom prst="straightConnector1">
            <a:avLst/>
          </a:prstGeom>
          <a:noFill/>
          <a:ln cap="flat" cmpd="sng" w="9525">
            <a:solidFill>
              <a:schemeClr val="dk1"/>
            </a:solidFill>
            <a:prstDash val="solid"/>
            <a:miter lim="800000"/>
            <a:headEnd len="sm" w="sm" type="none"/>
            <a:tailEnd len="sm" w="sm" type="none"/>
          </a:ln>
        </p:spPr>
      </p:cxnSp>
      <p:cxnSp>
        <p:nvCxnSpPr>
          <p:cNvPr id="255" name="Google Shape;255;p75"/>
          <p:cNvCxnSpPr/>
          <p:nvPr/>
        </p:nvCxnSpPr>
        <p:spPr>
          <a:xfrm flipH="1">
            <a:off x="0" y="0"/>
            <a:ext cx="3790950" cy="892177"/>
          </a:xfrm>
          <a:prstGeom prst="straightConnector1">
            <a:avLst/>
          </a:prstGeom>
          <a:noFill/>
          <a:ln cap="flat" cmpd="sng" w="9525">
            <a:solidFill>
              <a:schemeClr val="dk1"/>
            </a:solidFill>
            <a:prstDash val="solid"/>
            <a:miter lim="800000"/>
            <a:headEnd len="sm" w="sm" type="none"/>
            <a:tailEnd len="sm" w="sm" type="none"/>
          </a:ln>
        </p:spPr>
      </p:cxnSp>
      <p:sp>
        <p:nvSpPr>
          <p:cNvPr id="256" name="Google Shape;256;p75"/>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75"/>
          <p:cNvSpPr txBox="1"/>
          <p:nvPr>
            <p:ph idx="1" type="body"/>
          </p:nvPr>
        </p:nvSpPr>
        <p:spPr>
          <a:xfrm>
            <a:off x="1075447" y="2118642"/>
            <a:ext cx="1856232" cy="16642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75"/>
          <p:cNvSpPr txBox="1"/>
          <p:nvPr>
            <p:ph idx="2" type="body"/>
          </p:nvPr>
        </p:nvSpPr>
        <p:spPr>
          <a:xfrm>
            <a:off x="838200" y="3788813"/>
            <a:ext cx="2330726" cy="804859"/>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9" name="Google Shape;259;p75"/>
          <p:cNvSpPr txBox="1"/>
          <p:nvPr>
            <p:ph idx="3" type="body"/>
          </p:nvPr>
        </p:nvSpPr>
        <p:spPr>
          <a:xfrm>
            <a:off x="838200" y="4464810"/>
            <a:ext cx="2330726" cy="438505"/>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0" name="Google Shape;260;p75"/>
          <p:cNvSpPr txBox="1"/>
          <p:nvPr>
            <p:ph idx="4" type="body"/>
          </p:nvPr>
        </p:nvSpPr>
        <p:spPr>
          <a:xfrm>
            <a:off x="838200" y="5120722"/>
            <a:ext cx="2330726" cy="853167"/>
          </a:xfrm>
          <a:prstGeom prst="rect">
            <a:avLst/>
          </a:prstGeom>
          <a:noFill/>
          <a:ln>
            <a:noFill/>
          </a:ln>
        </p:spPr>
        <p:txBody>
          <a:bodyPr anchorCtr="0" anchor="t" bIns="45700" lIns="0" spcFirstLastPara="1" rIns="0" wrap="square" tIns="45700">
            <a:normAutofit/>
          </a:bodyPr>
          <a:lstStyle>
            <a:lvl1pPr indent="-228600" lvl="0" marL="457200" algn="ctr">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400"/>
              <a:buNone/>
              <a:defRPr sz="1400"/>
            </a:lvl3pPr>
            <a:lvl4pPr indent="-228600" lvl="3" marL="1828800" algn="l">
              <a:lnSpc>
                <a:spcPct val="100000"/>
              </a:lnSpc>
              <a:spcBef>
                <a:spcPts val="500"/>
              </a:spcBef>
              <a:spcAft>
                <a:spcPts val="0"/>
              </a:spcAft>
              <a:buClr>
                <a:schemeClr val="dk1"/>
              </a:buClr>
              <a:buSzPts val="1400"/>
              <a:buNone/>
              <a:defRPr sz="1400"/>
            </a:lvl4pPr>
            <a:lvl5pPr indent="-228600" lvl="4" marL="2286000" algn="l">
              <a:lnSpc>
                <a:spcPct val="10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75"/>
          <p:cNvSpPr txBox="1"/>
          <p:nvPr>
            <p:ph idx="5" type="body"/>
          </p:nvPr>
        </p:nvSpPr>
        <p:spPr>
          <a:xfrm>
            <a:off x="3811391" y="2118642"/>
            <a:ext cx="1856232" cy="16642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75"/>
          <p:cNvSpPr txBox="1"/>
          <p:nvPr>
            <p:ph idx="6" type="body"/>
          </p:nvPr>
        </p:nvSpPr>
        <p:spPr>
          <a:xfrm>
            <a:off x="3562665" y="3788813"/>
            <a:ext cx="2342205" cy="804859"/>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3" name="Google Shape;263;p75"/>
          <p:cNvSpPr txBox="1"/>
          <p:nvPr>
            <p:ph idx="7" type="body"/>
          </p:nvPr>
        </p:nvSpPr>
        <p:spPr>
          <a:xfrm>
            <a:off x="3562665" y="4464810"/>
            <a:ext cx="2342205" cy="438505"/>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4" name="Google Shape;264;p75"/>
          <p:cNvSpPr txBox="1"/>
          <p:nvPr>
            <p:ph idx="8" type="body"/>
          </p:nvPr>
        </p:nvSpPr>
        <p:spPr>
          <a:xfrm>
            <a:off x="3562665" y="5120722"/>
            <a:ext cx="2342205" cy="853167"/>
          </a:xfrm>
          <a:prstGeom prst="rect">
            <a:avLst/>
          </a:prstGeom>
          <a:noFill/>
          <a:ln>
            <a:noFill/>
          </a:ln>
        </p:spPr>
        <p:txBody>
          <a:bodyPr anchorCtr="0" anchor="t" bIns="45700" lIns="0" spcFirstLastPara="1" rIns="0" wrap="square" tIns="45700">
            <a:normAutofit/>
          </a:bodyPr>
          <a:lstStyle>
            <a:lvl1pPr indent="-228600" lvl="0" marL="457200" algn="ctr">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400"/>
              <a:buNone/>
              <a:defRPr sz="1400"/>
            </a:lvl3pPr>
            <a:lvl4pPr indent="-228600" lvl="3" marL="1828800" algn="l">
              <a:lnSpc>
                <a:spcPct val="100000"/>
              </a:lnSpc>
              <a:spcBef>
                <a:spcPts val="500"/>
              </a:spcBef>
              <a:spcAft>
                <a:spcPts val="0"/>
              </a:spcAft>
              <a:buClr>
                <a:schemeClr val="dk1"/>
              </a:buClr>
              <a:buSzPts val="1400"/>
              <a:buNone/>
              <a:defRPr sz="1400"/>
            </a:lvl4pPr>
            <a:lvl5pPr indent="-228600" lvl="4" marL="2286000" algn="l">
              <a:lnSpc>
                <a:spcPct val="10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75"/>
          <p:cNvSpPr txBox="1"/>
          <p:nvPr>
            <p:ph idx="9" type="body"/>
          </p:nvPr>
        </p:nvSpPr>
        <p:spPr>
          <a:xfrm>
            <a:off x="6524377" y="2118642"/>
            <a:ext cx="1856232" cy="16642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75"/>
          <p:cNvSpPr txBox="1"/>
          <p:nvPr>
            <p:ph idx="13" type="body"/>
          </p:nvPr>
        </p:nvSpPr>
        <p:spPr>
          <a:xfrm>
            <a:off x="6298609" y="3788813"/>
            <a:ext cx="2330726" cy="804859"/>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7" name="Google Shape;267;p75"/>
          <p:cNvSpPr txBox="1"/>
          <p:nvPr>
            <p:ph idx="14" type="body"/>
          </p:nvPr>
        </p:nvSpPr>
        <p:spPr>
          <a:xfrm>
            <a:off x="6298609" y="4464810"/>
            <a:ext cx="2330726" cy="438505"/>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75"/>
          <p:cNvSpPr txBox="1"/>
          <p:nvPr>
            <p:ph idx="15" type="body"/>
          </p:nvPr>
        </p:nvSpPr>
        <p:spPr>
          <a:xfrm>
            <a:off x="6298609" y="5120722"/>
            <a:ext cx="2330726" cy="853167"/>
          </a:xfrm>
          <a:prstGeom prst="rect">
            <a:avLst/>
          </a:prstGeom>
          <a:noFill/>
          <a:ln>
            <a:noFill/>
          </a:ln>
        </p:spPr>
        <p:txBody>
          <a:bodyPr anchorCtr="0" anchor="t" bIns="45700" lIns="0" spcFirstLastPara="1" rIns="0" wrap="square" tIns="45700">
            <a:normAutofit/>
          </a:bodyPr>
          <a:lstStyle>
            <a:lvl1pPr indent="-228600" lvl="0" marL="457200" algn="ctr">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400"/>
              <a:buNone/>
              <a:defRPr sz="1400"/>
            </a:lvl3pPr>
            <a:lvl4pPr indent="-228600" lvl="3" marL="1828800" algn="l">
              <a:lnSpc>
                <a:spcPct val="100000"/>
              </a:lnSpc>
              <a:spcBef>
                <a:spcPts val="500"/>
              </a:spcBef>
              <a:spcAft>
                <a:spcPts val="0"/>
              </a:spcAft>
              <a:buClr>
                <a:schemeClr val="dk1"/>
              </a:buClr>
              <a:buSzPts val="1400"/>
              <a:buNone/>
              <a:defRPr sz="1400"/>
            </a:lvl4pPr>
            <a:lvl5pPr indent="-228600" lvl="4" marL="2286000" algn="l">
              <a:lnSpc>
                <a:spcPct val="10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75"/>
          <p:cNvSpPr txBox="1"/>
          <p:nvPr>
            <p:ph idx="16" type="body"/>
          </p:nvPr>
        </p:nvSpPr>
        <p:spPr>
          <a:xfrm>
            <a:off x="9260321" y="2118642"/>
            <a:ext cx="1856232" cy="16642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75"/>
          <p:cNvSpPr txBox="1"/>
          <p:nvPr>
            <p:ph idx="17" type="body"/>
          </p:nvPr>
        </p:nvSpPr>
        <p:spPr>
          <a:xfrm>
            <a:off x="9023074" y="3788457"/>
            <a:ext cx="2330726" cy="804859"/>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1" name="Google Shape;271;p75"/>
          <p:cNvSpPr txBox="1"/>
          <p:nvPr>
            <p:ph idx="18" type="body"/>
          </p:nvPr>
        </p:nvSpPr>
        <p:spPr>
          <a:xfrm>
            <a:off x="9023074" y="4464454"/>
            <a:ext cx="2330726" cy="438505"/>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2" name="Google Shape;272;p75"/>
          <p:cNvSpPr txBox="1"/>
          <p:nvPr>
            <p:ph idx="19" type="body"/>
          </p:nvPr>
        </p:nvSpPr>
        <p:spPr>
          <a:xfrm>
            <a:off x="9023074" y="5120366"/>
            <a:ext cx="2330726" cy="853167"/>
          </a:xfrm>
          <a:prstGeom prst="rect">
            <a:avLst/>
          </a:prstGeom>
          <a:noFill/>
          <a:ln>
            <a:noFill/>
          </a:ln>
        </p:spPr>
        <p:txBody>
          <a:bodyPr anchorCtr="0" anchor="t" bIns="45700" lIns="0" spcFirstLastPara="1" rIns="0" wrap="square" tIns="45700">
            <a:normAutofit/>
          </a:bodyPr>
          <a:lstStyle>
            <a:lvl1pPr indent="-228600" lvl="0" marL="457200" algn="ctr">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400"/>
              <a:buNone/>
              <a:defRPr sz="1400"/>
            </a:lvl3pPr>
            <a:lvl4pPr indent="-228600" lvl="3" marL="1828800" algn="l">
              <a:lnSpc>
                <a:spcPct val="100000"/>
              </a:lnSpc>
              <a:spcBef>
                <a:spcPts val="500"/>
              </a:spcBef>
              <a:spcAft>
                <a:spcPts val="0"/>
              </a:spcAft>
              <a:buClr>
                <a:schemeClr val="dk1"/>
              </a:buClr>
              <a:buSzPts val="1400"/>
              <a:buNone/>
              <a:defRPr sz="1400"/>
            </a:lvl4pPr>
            <a:lvl5pPr indent="-228600" lvl="4" marL="2286000" algn="l">
              <a:lnSpc>
                <a:spcPct val="10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議程" type="obj">
  <p:cSld name="OBJECT">
    <p:bg>
      <p:bgPr>
        <a:solidFill>
          <a:schemeClr val="dk1"/>
        </a:solidFill>
      </p:bgPr>
    </p:bg>
    <p:spTree>
      <p:nvGrpSpPr>
        <p:cNvPr id="19" name="Shape 19"/>
        <p:cNvGrpSpPr/>
        <p:nvPr/>
      </p:nvGrpSpPr>
      <p:grpSpPr>
        <a:xfrm>
          <a:off x="0" y="0"/>
          <a:ext cx="0" cy="0"/>
          <a:chOff x="0" y="0"/>
          <a:chExt cx="0" cy="0"/>
        </a:xfrm>
      </p:grpSpPr>
      <p:pic>
        <p:nvPicPr>
          <p:cNvPr id="20" name="Google Shape;20;p58"/>
          <p:cNvPicPr preferRelativeResize="0"/>
          <p:nvPr/>
        </p:nvPicPr>
        <p:blipFill rotWithShape="1">
          <a:blip r:embed="rId2">
            <a:alphaModFix/>
          </a:blip>
          <a:srcRect b="23070" l="0" r="28340" t="18301"/>
          <a:stretch/>
        </p:blipFill>
        <p:spPr>
          <a:xfrm>
            <a:off x="5488815" y="0"/>
            <a:ext cx="6703185" cy="6858000"/>
          </a:xfrm>
          <a:prstGeom prst="rect">
            <a:avLst/>
          </a:prstGeom>
          <a:noFill/>
          <a:ln>
            <a:noFill/>
          </a:ln>
        </p:spPr>
      </p:pic>
      <p:sp>
        <p:nvSpPr>
          <p:cNvPr id="21" name="Google Shape;21;p58"/>
          <p:cNvSpPr txBox="1"/>
          <p:nvPr>
            <p:ph type="title"/>
          </p:nvPr>
        </p:nvSpPr>
        <p:spPr>
          <a:xfrm>
            <a:off x="1333499" y="1020445"/>
            <a:ext cx="317182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8"/>
          <p:cNvSpPr txBox="1"/>
          <p:nvPr>
            <p:ph idx="1" type="body"/>
          </p:nvPr>
        </p:nvSpPr>
        <p:spPr>
          <a:xfrm>
            <a:off x="1333499" y="2924175"/>
            <a:ext cx="3171825" cy="251936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400"/>
              <a:buNone/>
              <a:defRPr sz="1400">
                <a:solidFill>
                  <a:schemeClr val="lt1"/>
                </a:solidFill>
                <a:latin typeface="Arial"/>
                <a:ea typeface="Arial"/>
                <a:cs typeface="Arial"/>
                <a:sym typeface="Arial"/>
              </a:defRPr>
            </a:lvl1pPr>
            <a:lvl2pPr indent="-228600" lvl="1" marL="914400" algn="l">
              <a:lnSpc>
                <a:spcPct val="120000"/>
              </a:lnSpc>
              <a:spcBef>
                <a:spcPts val="1000"/>
              </a:spcBef>
              <a:spcAft>
                <a:spcPts val="0"/>
              </a:spcAft>
              <a:buClr>
                <a:schemeClr val="lt1"/>
              </a:buClr>
              <a:buSzPts val="1400"/>
              <a:buNone/>
              <a:defRPr sz="1400">
                <a:solidFill>
                  <a:schemeClr val="lt1"/>
                </a:solidFill>
                <a:latin typeface="Arial"/>
                <a:ea typeface="Arial"/>
                <a:cs typeface="Arial"/>
                <a:sym typeface="Arial"/>
              </a:defRPr>
            </a:lvl2pPr>
            <a:lvl3pPr indent="-228600" lvl="2" marL="1371600" algn="l">
              <a:lnSpc>
                <a:spcPct val="120000"/>
              </a:lnSpc>
              <a:spcBef>
                <a:spcPts val="1000"/>
              </a:spcBef>
              <a:spcAft>
                <a:spcPts val="0"/>
              </a:spcAft>
              <a:buClr>
                <a:schemeClr val="lt1"/>
              </a:buClr>
              <a:buSzPts val="1400"/>
              <a:buNone/>
              <a:defRPr sz="1400">
                <a:solidFill>
                  <a:schemeClr val="lt1"/>
                </a:solidFill>
                <a:latin typeface="Arial"/>
                <a:ea typeface="Arial"/>
                <a:cs typeface="Arial"/>
                <a:sym typeface="Arial"/>
              </a:defRPr>
            </a:lvl3pPr>
            <a:lvl4pPr indent="-228600" lvl="3" marL="1828800" algn="l">
              <a:lnSpc>
                <a:spcPct val="120000"/>
              </a:lnSpc>
              <a:spcBef>
                <a:spcPts val="1000"/>
              </a:spcBef>
              <a:spcAft>
                <a:spcPts val="0"/>
              </a:spcAft>
              <a:buClr>
                <a:schemeClr val="lt1"/>
              </a:buClr>
              <a:buSzPts val="1400"/>
              <a:buNone/>
              <a:defRPr sz="1400">
                <a:solidFill>
                  <a:schemeClr val="lt1"/>
                </a:solidFill>
                <a:latin typeface="Arial"/>
                <a:ea typeface="Arial"/>
                <a:cs typeface="Arial"/>
                <a:sym typeface="Arial"/>
              </a:defRPr>
            </a:lvl4pPr>
            <a:lvl5pPr indent="-228600" lvl="4" marL="2286000" algn="l">
              <a:lnSpc>
                <a:spcPct val="120000"/>
              </a:lnSpc>
              <a:spcBef>
                <a:spcPts val="1000"/>
              </a:spcBef>
              <a:spcAft>
                <a:spcPts val="0"/>
              </a:spcAft>
              <a:buClr>
                <a:schemeClr val="lt1"/>
              </a:buClr>
              <a:buSzPts val="1400"/>
              <a:buNone/>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58"/>
          <p:cNvSpPr txBox="1"/>
          <p:nvPr>
            <p:ph idx="10" type="dt"/>
          </p:nvPr>
        </p:nvSpPr>
        <p:spPr>
          <a:xfrm>
            <a:off x="1333500" y="6356350"/>
            <a:ext cx="98515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8"/>
          <p:cNvSpPr txBox="1"/>
          <p:nvPr>
            <p:ph idx="11" type="ftr"/>
          </p:nvPr>
        </p:nvSpPr>
        <p:spPr>
          <a:xfrm>
            <a:off x="2669886" y="6356349"/>
            <a:ext cx="248284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8"/>
          <p:cNvSpPr txBox="1"/>
          <p:nvPr>
            <p:ph idx="12" type="sldNum"/>
          </p:nvPr>
        </p:nvSpPr>
        <p:spPr>
          <a:xfrm>
            <a:off x="5536305" y="6356350"/>
            <a:ext cx="9875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摘要">
  <p:cSld name="摘要">
    <p:spTree>
      <p:nvGrpSpPr>
        <p:cNvPr id="276" name="Shape 276"/>
        <p:cNvGrpSpPr/>
        <p:nvPr/>
      </p:nvGrpSpPr>
      <p:grpSpPr>
        <a:xfrm>
          <a:off x="0" y="0"/>
          <a:ext cx="0" cy="0"/>
          <a:chOff x="0" y="0"/>
          <a:chExt cx="0" cy="0"/>
        </a:xfrm>
      </p:grpSpPr>
      <p:sp>
        <p:nvSpPr>
          <p:cNvPr id="277" name="Google Shape;277;p76"/>
          <p:cNvSpPr txBox="1"/>
          <p:nvPr>
            <p:ph type="title"/>
          </p:nvPr>
        </p:nvSpPr>
        <p:spPr>
          <a:xfrm>
            <a:off x="5476875" y="1671639"/>
            <a:ext cx="5111750" cy="12049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8" name="Google Shape;278;p76"/>
          <p:cNvSpPr txBox="1"/>
          <p:nvPr>
            <p:ph idx="1" type="body"/>
          </p:nvPr>
        </p:nvSpPr>
        <p:spPr>
          <a:xfrm>
            <a:off x="5476875" y="3682546"/>
            <a:ext cx="5111750" cy="152558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279" name="Google Shape;279;p76"/>
          <p:cNvCxnSpPr/>
          <p:nvPr/>
        </p:nvCxnSpPr>
        <p:spPr>
          <a:xfrm rot="10800000">
            <a:off x="0" y="876300"/>
            <a:ext cx="4762500" cy="1628775"/>
          </a:xfrm>
          <a:prstGeom prst="straightConnector1">
            <a:avLst/>
          </a:prstGeom>
          <a:noFill/>
          <a:ln cap="flat" cmpd="sng" w="9525">
            <a:solidFill>
              <a:schemeClr val="dk1"/>
            </a:solidFill>
            <a:prstDash val="solid"/>
            <a:miter lim="800000"/>
            <a:headEnd len="sm" w="sm" type="none"/>
            <a:tailEnd len="sm" w="sm" type="none"/>
          </a:ln>
        </p:spPr>
      </p:cxnSp>
      <p:cxnSp>
        <p:nvCxnSpPr>
          <p:cNvPr id="280" name="Google Shape;280;p76"/>
          <p:cNvCxnSpPr/>
          <p:nvPr/>
        </p:nvCxnSpPr>
        <p:spPr>
          <a:xfrm rot="10800000">
            <a:off x="2638425" y="0"/>
            <a:ext cx="2124076" cy="5186363"/>
          </a:xfrm>
          <a:prstGeom prst="straightConnector1">
            <a:avLst/>
          </a:prstGeom>
          <a:noFill/>
          <a:ln cap="flat" cmpd="sng" w="9525">
            <a:solidFill>
              <a:schemeClr val="dk1"/>
            </a:solidFill>
            <a:prstDash val="solid"/>
            <a:miter lim="800000"/>
            <a:headEnd len="sm" w="sm" type="none"/>
            <a:tailEnd len="sm" w="sm" type="none"/>
          </a:ln>
        </p:spPr>
      </p:cxnSp>
      <p:sp>
        <p:nvSpPr>
          <p:cNvPr id="281" name="Google Shape;281;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結語">
  <p:cSld name="結語">
    <p:bg>
      <p:bgPr>
        <a:solidFill>
          <a:schemeClr val="dk1"/>
        </a:solidFill>
      </p:bgPr>
    </p:bg>
    <p:spTree>
      <p:nvGrpSpPr>
        <p:cNvPr id="284" name="Shape 284"/>
        <p:cNvGrpSpPr/>
        <p:nvPr/>
      </p:nvGrpSpPr>
      <p:grpSpPr>
        <a:xfrm>
          <a:off x="0" y="0"/>
          <a:ext cx="0" cy="0"/>
          <a:chOff x="0" y="0"/>
          <a:chExt cx="0" cy="0"/>
        </a:xfrm>
      </p:grpSpPr>
      <p:sp>
        <p:nvSpPr>
          <p:cNvPr id="285" name="Google Shape;285;p77"/>
          <p:cNvSpPr txBox="1"/>
          <p:nvPr>
            <p:ph type="ctrTitle"/>
          </p:nvPr>
        </p:nvSpPr>
        <p:spPr>
          <a:xfrm>
            <a:off x="4267200" y="1615736"/>
            <a:ext cx="4179570" cy="15247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77"/>
          <p:cNvSpPr txBox="1"/>
          <p:nvPr>
            <p:ph idx="1" type="subTitle"/>
          </p:nvPr>
        </p:nvSpPr>
        <p:spPr>
          <a:xfrm>
            <a:off x="4267200" y="3238103"/>
            <a:ext cx="4179570" cy="200416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1000"/>
              </a:spcBef>
              <a:spcAft>
                <a:spcPts val="0"/>
              </a:spcAft>
              <a:buClr>
                <a:schemeClr val="lt1"/>
              </a:buClr>
              <a:buSzPts val="1400"/>
              <a:buNone/>
              <a:defRPr sz="1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87" name="Google Shape;287;p77"/>
          <p:cNvPicPr preferRelativeResize="0"/>
          <p:nvPr/>
        </p:nvPicPr>
        <p:blipFill rotWithShape="1">
          <a:blip r:embed="rId2">
            <a:alphaModFix/>
          </a:blip>
          <a:srcRect b="0" l="0" r="0" t="0"/>
          <a:stretch/>
        </p:blipFill>
        <p:spPr>
          <a:xfrm>
            <a:off x="0" y="0"/>
            <a:ext cx="3176938" cy="6858000"/>
          </a:xfrm>
          <a:prstGeom prst="rect">
            <a:avLst/>
          </a:prstGeom>
          <a:noFill/>
          <a:ln>
            <a:noFill/>
          </a:ln>
        </p:spPr>
      </p:pic>
      <p:sp>
        <p:nvSpPr>
          <p:cNvPr id="288" name="Google Shape;288;p77"/>
          <p:cNvSpPr txBox="1"/>
          <p:nvPr>
            <p:ph idx="10" type="dt"/>
          </p:nvPr>
        </p:nvSpPr>
        <p:spPr>
          <a:xfrm>
            <a:off x="4267200" y="6356350"/>
            <a:ext cx="17743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77"/>
          <p:cNvSpPr txBox="1"/>
          <p:nvPr>
            <p:ph idx="11" type="ftr"/>
          </p:nvPr>
        </p:nvSpPr>
        <p:spPr>
          <a:xfrm>
            <a:off x="6479721" y="6356350"/>
            <a:ext cx="266155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77"/>
          <p:cNvSpPr txBox="1"/>
          <p:nvPr>
            <p:ph idx="12" type="sldNum"/>
          </p:nvPr>
        </p:nvSpPr>
        <p:spPr>
          <a:xfrm>
            <a:off x="9579428" y="6356350"/>
            <a:ext cx="1774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內容" type="twoTxTwoObj">
  <p:cSld name="TWO_OBJECTS_WITH_TEXT">
    <p:bg>
      <p:bgPr>
        <a:solidFill>
          <a:schemeClr val="accent1"/>
        </a:solidFill>
      </p:bgPr>
    </p:bg>
    <p:spTree>
      <p:nvGrpSpPr>
        <p:cNvPr id="26" name="Shape 26"/>
        <p:cNvGrpSpPr/>
        <p:nvPr/>
      </p:nvGrpSpPr>
      <p:grpSpPr>
        <a:xfrm>
          <a:off x="0" y="0"/>
          <a:ext cx="0" cy="0"/>
          <a:chOff x="0" y="0"/>
          <a:chExt cx="0" cy="0"/>
        </a:xfrm>
      </p:grpSpPr>
      <p:sp>
        <p:nvSpPr>
          <p:cNvPr id="27" name="Google Shape;27;p59"/>
          <p:cNvSpPr txBox="1"/>
          <p:nvPr>
            <p:ph type="title"/>
          </p:nvPr>
        </p:nvSpPr>
        <p:spPr>
          <a:xfrm>
            <a:off x="2933700" y="892177"/>
            <a:ext cx="842168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9"/>
          <p:cNvSpPr txBox="1"/>
          <p:nvPr>
            <p:ph idx="1" type="body"/>
          </p:nvPr>
        </p:nvSpPr>
        <p:spPr>
          <a:xfrm>
            <a:off x="2933700" y="2776936"/>
            <a:ext cx="392430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 name="Google Shape;29;p59"/>
          <p:cNvSpPr txBox="1"/>
          <p:nvPr>
            <p:ph idx="2" type="body"/>
          </p:nvPr>
        </p:nvSpPr>
        <p:spPr>
          <a:xfrm>
            <a:off x="2933700" y="3834606"/>
            <a:ext cx="3924300"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atin typeface="Arial"/>
                <a:ea typeface="Arial"/>
                <a:cs typeface="Arial"/>
                <a:sym typeface="Arial"/>
              </a:defRPr>
            </a:lvl2pPr>
            <a:lvl3pPr indent="-228600" lvl="2" marL="1371600" algn="l">
              <a:lnSpc>
                <a:spcPct val="100000"/>
              </a:lnSpc>
              <a:spcBef>
                <a:spcPts val="500"/>
              </a:spcBef>
              <a:spcAft>
                <a:spcPts val="0"/>
              </a:spcAft>
              <a:buClr>
                <a:schemeClr val="dk1"/>
              </a:buClr>
              <a:buSzPts val="1400"/>
              <a:buNone/>
              <a:defRPr sz="1400">
                <a:latin typeface="Arial"/>
                <a:ea typeface="Arial"/>
                <a:cs typeface="Arial"/>
                <a:sym typeface="Arial"/>
              </a:defRPr>
            </a:lvl3pPr>
            <a:lvl4pPr indent="-228600" lvl="3" marL="1828800" algn="l">
              <a:lnSpc>
                <a:spcPct val="10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10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9"/>
          <p:cNvSpPr txBox="1"/>
          <p:nvPr>
            <p:ph idx="3" type="body"/>
          </p:nvPr>
        </p:nvSpPr>
        <p:spPr>
          <a:xfrm>
            <a:off x="7410173" y="2776936"/>
            <a:ext cx="394362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59"/>
          <p:cNvSpPr txBox="1"/>
          <p:nvPr>
            <p:ph idx="4" type="body"/>
          </p:nvPr>
        </p:nvSpPr>
        <p:spPr>
          <a:xfrm>
            <a:off x="7410173" y="3834606"/>
            <a:ext cx="3943627"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500"/>
              </a:spcBef>
              <a:spcAft>
                <a:spcPts val="0"/>
              </a:spcAft>
              <a:buClr>
                <a:schemeClr val="dk1"/>
              </a:buClr>
              <a:buSzPts val="1400"/>
              <a:buNone/>
              <a:defRPr sz="1400">
                <a:latin typeface="Arial"/>
                <a:ea typeface="Arial"/>
                <a:cs typeface="Arial"/>
                <a:sym typeface="Arial"/>
              </a:defRPr>
            </a:lvl2pPr>
            <a:lvl3pPr indent="-228600" lvl="2" marL="1371600" algn="l">
              <a:lnSpc>
                <a:spcPct val="100000"/>
              </a:lnSpc>
              <a:spcBef>
                <a:spcPts val="500"/>
              </a:spcBef>
              <a:spcAft>
                <a:spcPts val="0"/>
              </a:spcAft>
              <a:buClr>
                <a:schemeClr val="dk1"/>
              </a:buClr>
              <a:buSzPts val="1400"/>
              <a:buNone/>
              <a:defRPr sz="1400">
                <a:latin typeface="Arial"/>
                <a:ea typeface="Arial"/>
                <a:cs typeface="Arial"/>
                <a:sym typeface="Arial"/>
              </a:defRPr>
            </a:lvl3pPr>
            <a:lvl4pPr indent="-228600" lvl="3" marL="1828800" algn="l">
              <a:lnSpc>
                <a:spcPct val="10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10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59"/>
          <p:cNvPicPr preferRelativeResize="0"/>
          <p:nvPr/>
        </p:nvPicPr>
        <p:blipFill rotWithShape="1">
          <a:blip r:embed="rId2">
            <a:alphaModFix/>
          </a:blip>
          <a:srcRect b="22673" l="39434" r="0" t="20278"/>
          <a:stretch/>
        </p:blipFill>
        <p:spPr>
          <a:xfrm>
            <a:off x="25785" y="0"/>
            <a:ext cx="4368030" cy="39123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圖表​​">
  <p:cSld name="圖表​​">
    <p:bg>
      <p:bgPr>
        <a:solidFill>
          <a:schemeClr val="accent1"/>
        </a:solidFill>
      </p:bgPr>
    </p:bg>
    <p:spTree>
      <p:nvGrpSpPr>
        <p:cNvPr id="36" name="Shape 36"/>
        <p:cNvGrpSpPr/>
        <p:nvPr/>
      </p:nvGrpSpPr>
      <p:grpSpPr>
        <a:xfrm>
          <a:off x="0" y="0"/>
          <a:ext cx="0" cy="0"/>
          <a:chOff x="0" y="0"/>
          <a:chExt cx="0" cy="0"/>
        </a:xfrm>
      </p:grpSpPr>
      <p:sp>
        <p:nvSpPr>
          <p:cNvPr id="37" name="Google Shape;37;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0"/>
          <p:cNvSpPr txBox="1"/>
          <p:nvPr>
            <p:ph idx="1" type="body"/>
          </p:nvPr>
        </p:nvSpPr>
        <p:spPr>
          <a:xfrm>
            <a:off x="748749" y="1361938"/>
            <a:ext cx="6765925" cy="4968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0"/>
          <p:cNvSpPr/>
          <p:nvPr>
            <p:ph idx="2" type="chart"/>
          </p:nvPr>
        </p:nvSpPr>
        <p:spPr>
          <a:xfrm>
            <a:off x="838200" y="2286002"/>
            <a:ext cx="6094270" cy="354214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Google Shape;40;p60"/>
          <p:cNvSpPr txBox="1"/>
          <p:nvPr>
            <p:ph idx="3" type="body"/>
          </p:nvPr>
        </p:nvSpPr>
        <p:spPr>
          <a:xfrm>
            <a:off x="7858125" y="2284624"/>
            <a:ext cx="3147332" cy="3063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0"/>
          <p:cNvSpPr txBox="1"/>
          <p:nvPr>
            <p:ph idx="4" type="body"/>
          </p:nvPr>
        </p:nvSpPr>
        <p:spPr>
          <a:xfrm>
            <a:off x="7858125" y="2779713"/>
            <a:ext cx="3148013" cy="3095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200"/>
              <a:buNone/>
              <a:defRPr sz="1200">
                <a:solidFill>
                  <a:srgbClr val="595959"/>
                </a:solidFill>
                <a:latin typeface="Arial"/>
                <a:ea typeface="Arial"/>
                <a:cs typeface="Arial"/>
                <a:sym typeface="Arial"/>
              </a:defRPr>
            </a:lvl1pPr>
            <a:lvl2pPr indent="-228600" lvl="1" marL="914400" algn="l">
              <a:lnSpc>
                <a:spcPct val="90000"/>
              </a:lnSpc>
              <a:spcBef>
                <a:spcPts val="500"/>
              </a:spcBef>
              <a:spcAft>
                <a:spcPts val="0"/>
              </a:spcAft>
              <a:buClr>
                <a:srgbClr val="595959"/>
              </a:buClr>
              <a:buSzPts val="1100"/>
              <a:buNone/>
              <a:defRPr sz="1100">
                <a:solidFill>
                  <a:srgbClr val="595959"/>
                </a:solidFill>
              </a:defRPr>
            </a:lvl2pPr>
            <a:lvl3pPr indent="-228600" lvl="2" marL="1371600" algn="l">
              <a:lnSpc>
                <a:spcPct val="90000"/>
              </a:lnSpc>
              <a:spcBef>
                <a:spcPts val="500"/>
              </a:spcBef>
              <a:spcAft>
                <a:spcPts val="0"/>
              </a:spcAft>
              <a:buClr>
                <a:srgbClr val="595959"/>
              </a:buClr>
              <a:buSzPts val="1050"/>
              <a:buNone/>
              <a:defRPr sz="1050">
                <a:solidFill>
                  <a:srgbClr val="595959"/>
                </a:solidFill>
              </a:defRPr>
            </a:lvl3pPr>
            <a:lvl4pPr indent="-228600" lvl="3" marL="1828800" algn="l">
              <a:lnSpc>
                <a:spcPct val="90000"/>
              </a:lnSpc>
              <a:spcBef>
                <a:spcPts val="500"/>
              </a:spcBef>
              <a:spcAft>
                <a:spcPts val="0"/>
              </a:spcAft>
              <a:buClr>
                <a:srgbClr val="595959"/>
              </a:buClr>
              <a:buSzPts val="1000"/>
              <a:buNone/>
              <a:defRPr sz="1000">
                <a:solidFill>
                  <a:srgbClr val="595959"/>
                </a:solidFill>
              </a:defRPr>
            </a:lvl4pPr>
            <a:lvl5pPr indent="-228600" lvl="4" marL="2286000" algn="l">
              <a:lnSpc>
                <a:spcPct val="90000"/>
              </a:lnSpc>
              <a:spcBef>
                <a:spcPts val="500"/>
              </a:spcBef>
              <a:spcAft>
                <a:spcPts val="0"/>
              </a:spcAft>
              <a:buClr>
                <a:srgbClr val="595959"/>
              </a:buClr>
              <a:buSzPts val="1000"/>
              <a:buNone/>
              <a:defRPr sz="1000">
                <a:solidFill>
                  <a:srgbClr val="5959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時間表">
  <p:cSld name="時間表">
    <p:spTree>
      <p:nvGrpSpPr>
        <p:cNvPr id="45" name="Shape 45"/>
        <p:cNvGrpSpPr/>
        <p:nvPr/>
      </p:nvGrpSpPr>
      <p:grpSpPr>
        <a:xfrm>
          <a:off x="0" y="0"/>
          <a:ext cx="0" cy="0"/>
          <a:chOff x="0" y="0"/>
          <a:chExt cx="0" cy="0"/>
        </a:xfrm>
      </p:grpSpPr>
      <p:sp>
        <p:nvSpPr>
          <p:cNvPr id="46" name="Google Shape;46;p61"/>
          <p:cNvSpPr/>
          <p:nvPr/>
        </p:nvSpPr>
        <p:spPr>
          <a:xfrm>
            <a:off x="2113884" y="0"/>
            <a:ext cx="10078116" cy="6858000"/>
          </a:xfrm>
          <a:custGeom>
            <a:rect b="b" l="l" r="r" t="t"/>
            <a:pathLst>
              <a:path extrusionOk="0" h="6858000" w="10078116">
                <a:moveTo>
                  <a:pt x="3793236" y="6858000"/>
                </a:moveTo>
                <a:lnTo>
                  <a:pt x="0" y="0"/>
                </a:lnTo>
                <a:lnTo>
                  <a:pt x="10078116" y="0"/>
                </a:lnTo>
                <a:lnTo>
                  <a:pt x="10078116"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7" name="Google Shape;47;p61"/>
          <p:cNvSpPr txBox="1"/>
          <p:nvPr>
            <p:ph type="title"/>
          </p:nvPr>
        </p:nvSpPr>
        <p:spPr>
          <a:xfrm>
            <a:off x="838200" y="5509419"/>
            <a:ext cx="4082142" cy="5857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1"/>
          <p:cNvSpPr txBox="1"/>
          <p:nvPr>
            <p:ph idx="1" type="body"/>
          </p:nvPr>
        </p:nvSpPr>
        <p:spPr>
          <a:xfrm>
            <a:off x="148318" y="1481138"/>
            <a:ext cx="2141764" cy="51435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600"/>
              <a:buNone/>
              <a:defRPr sz="1600" cap="none">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1"/>
          <p:cNvSpPr txBox="1"/>
          <p:nvPr>
            <p:ph idx="2" type="body"/>
          </p:nvPr>
        </p:nvSpPr>
        <p:spPr>
          <a:xfrm>
            <a:off x="714375" y="2557463"/>
            <a:ext cx="2141764" cy="51435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600"/>
              <a:buNone/>
              <a:defRPr sz="1600" cap="none">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1"/>
          <p:cNvSpPr txBox="1"/>
          <p:nvPr>
            <p:ph idx="3" type="body"/>
          </p:nvPr>
        </p:nvSpPr>
        <p:spPr>
          <a:xfrm>
            <a:off x="1320800" y="3633788"/>
            <a:ext cx="2141764" cy="51435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600"/>
              <a:buNone/>
              <a:defRPr sz="1600" cap="none">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1"/>
          <p:cNvSpPr txBox="1"/>
          <p:nvPr>
            <p:ph idx="4" type="body"/>
          </p:nvPr>
        </p:nvSpPr>
        <p:spPr>
          <a:xfrm>
            <a:off x="1905000" y="4710114"/>
            <a:ext cx="2141764" cy="51435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600"/>
              <a:buNone/>
              <a:defRPr sz="1600" cap="none">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1"/>
          <p:cNvSpPr txBox="1"/>
          <p:nvPr>
            <p:ph idx="5" type="body"/>
          </p:nvPr>
        </p:nvSpPr>
        <p:spPr>
          <a:xfrm>
            <a:off x="4401535" y="1594478"/>
            <a:ext cx="5539095" cy="10108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1"/>
          <p:cNvSpPr txBox="1"/>
          <p:nvPr>
            <p:ph idx="6" type="body"/>
          </p:nvPr>
        </p:nvSpPr>
        <p:spPr>
          <a:xfrm>
            <a:off x="4986028" y="2673328"/>
            <a:ext cx="5539095" cy="10108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61"/>
          <p:cNvSpPr txBox="1"/>
          <p:nvPr>
            <p:ph idx="7" type="body"/>
          </p:nvPr>
        </p:nvSpPr>
        <p:spPr>
          <a:xfrm>
            <a:off x="5576937" y="3755394"/>
            <a:ext cx="5539095" cy="10108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61"/>
          <p:cNvSpPr txBox="1"/>
          <p:nvPr>
            <p:ph idx="8" type="body"/>
          </p:nvPr>
        </p:nvSpPr>
        <p:spPr>
          <a:xfrm>
            <a:off x="6175279" y="4824430"/>
            <a:ext cx="5539095" cy="10108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6" name="Google Shape;56;p61"/>
          <p:cNvCxnSpPr/>
          <p:nvPr/>
        </p:nvCxnSpPr>
        <p:spPr>
          <a:xfrm>
            <a:off x="4353515" y="5023933"/>
            <a:ext cx="1513211" cy="0"/>
          </a:xfrm>
          <a:prstGeom prst="straightConnector1">
            <a:avLst/>
          </a:prstGeom>
          <a:noFill/>
          <a:ln cap="flat" cmpd="sng" w="9525">
            <a:solidFill>
              <a:schemeClr val="dk1"/>
            </a:solidFill>
            <a:prstDash val="solid"/>
            <a:miter lim="800000"/>
            <a:headEnd len="sm" w="sm" type="none"/>
            <a:tailEnd len="sm" w="sm" type="none"/>
          </a:ln>
        </p:spPr>
      </p:cxnSp>
      <p:cxnSp>
        <p:nvCxnSpPr>
          <p:cNvPr id="57" name="Google Shape;57;p61"/>
          <p:cNvCxnSpPr/>
          <p:nvPr/>
        </p:nvCxnSpPr>
        <p:spPr>
          <a:xfrm>
            <a:off x="3759917" y="3948451"/>
            <a:ext cx="1513211" cy="0"/>
          </a:xfrm>
          <a:prstGeom prst="straightConnector1">
            <a:avLst/>
          </a:prstGeom>
          <a:noFill/>
          <a:ln cap="flat" cmpd="sng" w="9525">
            <a:solidFill>
              <a:schemeClr val="dk1"/>
            </a:solidFill>
            <a:prstDash val="solid"/>
            <a:miter lim="800000"/>
            <a:headEnd len="sm" w="sm" type="none"/>
            <a:tailEnd len="sm" w="sm" type="none"/>
          </a:ln>
        </p:spPr>
      </p:cxnSp>
      <p:cxnSp>
        <p:nvCxnSpPr>
          <p:cNvPr id="58" name="Google Shape;58;p61"/>
          <p:cNvCxnSpPr/>
          <p:nvPr/>
        </p:nvCxnSpPr>
        <p:spPr>
          <a:xfrm>
            <a:off x="3173453" y="2872686"/>
            <a:ext cx="1513211" cy="0"/>
          </a:xfrm>
          <a:prstGeom prst="straightConnector1">
            <a:avLst/>
          </a:prstGeom>
          <a:noFill/>
          <a:ln cap="flat" cmpd="sng" w="9525">
            <a:solidFill>
              <a:schemeClr val="dk1"/>
            </a:solidFill>
            <a:prstDash val="solid"/>
            <a:miter lim="800000"/>
            <a:headEnd len="sm" w="sm" type="none"/>
            <a:tailEnd len="sm" w="sm" type="none"/>
          </a:ln>
        </p:spPr>
      </p:cxnSp>
      <p:cxnSp>
        <p:nvCxnSpPr>
          <p:cNvPr id="59" name="Google Shape;59;p61"/>
          <p:cNvCxnSpPr/>
          <p:nvPr/>
        </p:nvCxnSpPr>
        <p:spPr>
          <a:xfrm>
            <a:off x="2586263" y="1796083"/>
            <a:ext cx="1513211" cy="0"/>
          </a:xfrm>
          <a:prstGeom prst="straightConnector1">
            <a:avLst/>
          </a:prstGeom>
          <a:noFill/>
          <a:ln cap="flat" cmpd="sng" w="9525">
            <a:solidFill>
              <a:schemeClr val="dk1"/>
            </a:solidFill>
            <a:prstDash val="solid"/>
            <a:miter lim="800000"/>
            <a:headEnd len="sm" w="sm" type="none"/>
            <a:tailEnd len="sm" w="sm" type="none"/>
          </a:ln>
        </p:spPr>
      </p:cxnSp>
      <p:sp>
        <p:nvSpPr>
          <p:cNvPr id="60" name="Google Shape;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9898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1"/>
          <p:cNvSpPr txBox="1"/>
          <p:nvPr>
            <p:ph idx="11" type="ftr"/>
          </p:nvPr>
        </p:nvSpPr>
        <p:spPr>
          <a:xfrm>
            <a:off x="6175279" y="6356350"/>
            <a:ext cx="180871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1"/>
          <p:cNvSpPr txBox="1"/>
          <p:nvPr>
            <p:ph idx="12" type="sldNum"/>
          </p:nvPr>
        </p:nvSpPr>
        <p:spPr>
          <a:xfrm>
            <a:off x="10810874" y="6356350"/>
            <a:ext cx="5429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bg>
      <p:bgPr>
        <a:solidFill>
          <a:schemeClr val="lt1"/>
        </a:solidFill>
      </p:bgPr>
    </p:bg>
    <p:spTree>
      <p:nvGrpSpPr>
        <p:cNvPr id="63" name="Shape 63"/>
        <p:cNvGrpSpPr/>
        <p:nvPr/>
      </p:nvGrpSpPr>
      <p:grpSpPr>
        <a:xfrm>
          <a:off x="0" y="0"/>
          <a:ext cx="0" cy="0"/>
          <a:chOff x="0" y="0"/>
          <a:chExt cx="0" cy="0"/>
        </a:xfrm>
      </p:grpSpPr>
      <p:sp>
        <p:nvSpPr>
          <p:cNvPr id="64" name="Google Shape;64;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2"/>
          <p:cNvSpPr/>
          <p:nvPr>
            <p:ph idx="2" type="dgm"/>
          </p:nvPr>
        </p:nvSpPr>
        <p:spPr>
          <a:xfrm>
            <a:off x="838200" y="2139084"/>
            <a:ext cx="10515600" cy="369533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68" name="Google Shape;68;p62"/>
          <p:cNvCxnSpPr/>
          <p:nvPr/>
        </p:nvCxnSpPr>
        <p:spPr>
          <a:xfrm flipH="1" rot="10800000">
            <a:off x="0" y="0"/>
            <a:ext cx="2590800" cy="762000"/>
          </a:xfrm>
          <a:prstGeom prst="straightConnector1">
            <a:avLst/>
          </a:prstGeom>
          <a:noFill/>
          <a:ln cap="flat" cmpd="sng" w="9525">
            <a:solidFill>
              <a:schemeClr val="dk1"/>
            </a:solidFill>
            <a:prstDash val="solid"/>
            <a:miter lim="800000"/>
            <a:headEnd len="sm" w="sm" type="none"/>
            <a:tailEnd len="sm" w="sm" type="none"/>
          </a:ln>
        </p:spPr>
      </p:cxnSp>
      <p:cxnSp>
        <p:nvCxnSpPr>
          <p:cNvPr id="69" name="Google Shape;69;p62"/>
          <p:cNvCxnSpPr/>
          <p:nvPr/>
        </p:nvCxnSpPr>
        <p:spPr>
          <a:xfrm flipH="1">
            <a:off x="0" y="0"/>
            <a:ext cx="704850" cy="1027906"/>
          </a:xfrm>
          <a:prstGeom prst="straightConnector1">
            <a:avLst/>
          </a:prstGeom>
          <a:noFill/>
          <a:ln cap="flat" cmpd="sng" w="9525">
            <a:solidFill>
              <a:schemeClr val="dk1"/>
            </a:solidFill>
            <a:prstDash val="solid"/>
            <a:miter lim="800000"/>
            <a:headEnd len="sm" w="sm" type="none"/>
            <a:tailEnd len="sm" w="sm" type="none"/>
          </a:ln>
        </p:spPr>
      </p:cxnSp>
      <p:sp>
        <p:nvSpPr>
          <p:cNvPr id="70" name="Google Shape;70;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 2 欄位">
  <p:cSld name="內容 2 欄位">
    <p:bg>
      <p:bgPr>
        <a:solidFill>
          <a:schemeClr val="dk1"/>
        </a:solidFill>
      </p:bgPr>
    </p:bg>
    <p:spTree>
      <p:nvGrpSpPr>
        <p:cNvPr id="71" name="Shape 71"/>
        <p:cNvGrpSpPr/>
        <p:nvPr/>
      </p:nvGrpSpPr>
      <p:grpSpPr>
        <a:xfrm>
          <a:off x="0" y="0"/>
          <a:ext cx="0" cy="0"/>
          <a:chOff x="0" y="0"/>
          <a:chExt cx="0" cy="0"/>
        </a:xfrm>
      </p:grpSpPr>
      <p:sp>
        <p:nvSpPr>
          <p:cNvPr id="72" name="Google Shape;72;p63"/>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63"/>
          <p:cNvSpPr txBox="1"/>
          <p:nvPr>
            <p:ph idx="1" type="body"/>
          </p:nvPr>
        </p:nvSpPr>
        <p:spPr>
          <a:xfrm>
            <a:off x="1485900" y="2563123"/>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63"/>
          <p:cNvSpPr txBox="1"/>
          <p:nvPr>
            <p:ph idx="2" type="body"/>
          </p:nvPr>
        </p:nvSpPr>
        <p:spPr>
          <a:xfrm>
            <a:off x="1485664" y="3070348"/>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Font typeface="Arial"/>
              <a:buNone/>
              <a:defRPr sz="1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3"/>
          <p:cNvSpPr txBox="1"/>
          <p:nvPr>
            <p:ph idx="3" type="body"/>
          </p:nvPr>
        </p:nvSpPr>
        <p:spPr>
          <a:xfrm>
            <a:off x="6673004" y="2563123"/>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63"/>
          <p:cNvSpPr txBox="1"/>
          <p:nvPr>
            <p:ph idx="4" type="body"/>
          </p:nvPr>
        </p:nvSpPr>
        <p:spPr>
          <a:xfrm>
            <a:off x="6673143" y="3070348"/>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Font typeface="Arial"/>
              <a:buNone/>
              <a:defRPr sz="1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3"/>
          <p:cNvSpPr txBox="1"/>
          <p:nvPr>
            <p:ph idx="5" type="body"/>
          </p:nvPr>
        </p:nvSpPr>
        <p:spPr>
          <a:xfrm>
            <a:off x="1485899" y="4319431"/>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63"/>
          <p:cNvSpPr txBox="1"/>
          <p:nvPr>
            <p:ph idx="6" type="body"/>
          </p:nvPr>
        </p:nvSpPr>
        <p:spPr>
          <a:xfrm>
            <a:off x="1486412" y="4826656"/>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Font typeface="Arial"/>
              <a:buNone/>
              <a:defRPr sz="1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63"/>
          <p:cNvSpPr txBox="1"/>
          <p:nvPr>
            <p:ph idx="7" type="body"/>
          </p:nvPr>
        </p:nvSpPr>
        <p:spPr>
          <a:xfrm>
            <a:off x="6672630" y="4319431"/>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63"/>
          <p:cNvSpPr txBox="1"/>
          <p:nvPr>
            <p:ph idx="8" type="body"/>
          </p:nvPr>
        </p:nvSpPr>
        <p:spPr>
          <a:xfrm>
            <a:off x="6673143" y="4826656"/>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Font typeface="Arial"/>
              <a:buNone/>
              <a:defRPr sz="1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84" name="Google Shape;84;p63"/>
          <p:cNvCxnSpPr/>
          <p:nvPr/>
        </p:nvCxnSpPr>
        <p:spPr>
          <a:xfrm>
            <a:off x="8688388" y="0"/>
            <a:ext cx="3503612" cy="2352957"/>
          </a:xfrm>
          <a:prstGeom prst="straightConnector1">
            <a:avLst/>
          </a:prstGeom>
          <a:noFill/>
          <a:ln cap="flat" cmpd="sng" w="9525">
            <a:solidFill>
              <a:schemeClr val="accent1"/>
            </a:solidFill>
            <a:prstDash val="solid"/>
            <a:miter lim="800000"/>
            <a:headEnd len="sm" w="sm" type="none"/>
            <a:tailEnd len="sm" w="sm" type="none"/>
          </a:ln>
        </p:spPr>
      </p:cxnSp>
      <p:cxnSp>
        <p:nvCxnSpPr>
          <p:cNvPr id="85" name="Google Shape;85;p63"/>
          <p:cNvCxnSpPr/>
          <p:nvPr/>
        </p:nvCxnSpPr>
        <p:spPr>
          <a:xfrm>
            <a:off x="9720943" y="0"/>
            <a:ext cx="2471057" cy="2699032"/>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簡介" type="secHead">
  <p:cSld name="SECTION_HEADER">
    <p:bg>
      <p:bgPr>
        <a:solidFill>
          <a:schemeClr val="accent1"/>
        </a:solidFill>
      </p:bgPr>
    </p:bg>
    <p:spTree>
      <p:nvGrpSpPr>
        <p:cNvPr id="86" name="Shape 86"/>
        <p:cNvGrpSpPr/>
        <p:nvPr/>
      </p:nvGrpSpPr>
      <p:grpSpPr>
        <a:xfrm>
          <a:off x="0" y="0"/>
          <a:ext cx="0" cy="0"/>
          <a:chOff x="0" y="0"/>
          <a:chExt cx="0" cy="0"/>
        </a:xfrm>
      </p:grpSpPr>
      <p:sp>
        <p:nvSpPr>
          <p:cNvPr id="87" name="Google Shape;87;p64"/>
          <p:cNvSpPr txBox="1"/>
          <p:nvPr>
            <p:ph type="title"/>
          </p:nvPr>
        </p:nvSpPr>
        <p:spPr>
          <a:xfrm>
            <a:off x="1362075" y="1671639"/>
            <a:ext cx="5111750" cy="12049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64"/>
          <p:cNvSpPr txBox="1"/>
          <p:nvPr>
            <p:ph idx="1" type="body"/>
          </p:nvPr>
        </p:nvSpPr>
        <p:spPr>
          <a:xfrm>
            <a:off x="1362075" y="3660774"/>
            <a:ext cx="5111750" cy="1525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89" name="Google Shape;89;p64"/>
          <p:cNvCxnSpPr/>
          <p:nvPr/>
        </p:nvCxnSpPr>
        <p:spPr>
          <a:xfrm>
            <a:off x="9096375" y="1497012"/>
            <a:ext cx="3095625" cy="0"/>
          </a:xfrm>
          <a:prstGeom prst="straightConnector1">
            <a:avLst/>
          </a:prstGeom>
          <a:noFill/>
          <a:ln cap="flat" cmpd="sng" w="9525">
            <a:solidFill>
              <a:schemeClr val="dk1"/>
            </a:solidFill>
            <a:prstDash val="solid"/>
            <a:miter lim="800000"/>
            <a:headEnd len="sm" w="sm" type="none"/>
            <a:tailEnd len="sm" w="sm" type="none"/>
          </a:ln>
        </p:spPr>
      </p:cxnSp>
      <p:cxnSp>
        <p:nvCxnSpPr>
          <p:cNvPr id="90" name="Google Shape;90;p64"/>
          <p:cNvCxnSpPr/>
          <p:nvPr/>
        </p:nvCxnSpPr>
        <p:spPr>
          <a:xfrm flipH="1">
            <a:off x="6953250" y="-25401"/>
            <a:ext cx="3790950" cy="6902451"/>
          </a:xfrm>
          <a:prstGeom prst="straightConnector1">
            <a:avLst/>
          </a:prstGeom>
          <a:noFill/>
          <a:ln cap="flat" cmpd="sng" w="9525">
            <a:solidFill>
              <a:schemeClr val="dk1"/>
            </a:solidFill>
            <a:prstDash val="solid"/>
            <a:miter lim="800000"/>
            <a:headEnd len="sm" w="sm" type="none"/>
            <a:tailEnd len="sm" w="sm" type="none"/>
          </a:ln>
        </p:spPr>
      </p:cxnSp>
      <p:sp>
        <p:nvSpPr>
          <p:cNvPr id="91" name="Google Shape;91;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64"/>
          <p:cNvSpPr txBox="1"/>
          <p:nvPr>
            <p:ph idx="11" type="ftr"/>
          </p:nvPr>
        </p:nvSpPr>
        <p:spPr>
          <a:xfrm>
            <a:off x="5224463" y="6356350"/>
            <a:ext cx="17430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p:cSld name="引述">
    <p:spTree>
      <p:nvGrpSpPr>
        <p:cNvPr id="94" name="Shape 94"/>
        <p:cNvGrpSpPr/>
        <p:nvPr/>
      </p:nvGrpSpPr>
      <p:grpSpPr>
        <a:xfrm>
          <a:off x="0" y="0"/>
          <a:ext cx="0" cy="0"/>
          <a:chOff x="0" y="0"/>
          <a:chExt cx="0" cy="0"/>
        </a:xfrm>
      </p:grpSpPr>
      <p:pic>
        <p:nvPicPr>
          <p:cNvPr id="95" name="Google Shape;95;p65"/>
          <p:cNvPicPr preferRelativeResize="0"/>
          <p:nvPr/>
        </p:nvPicPr>
        <p:blipFill rotWithShape="1">
          <a:blip r:embed="rId2">
            <a:alphaModFix/>
          </a:blip>
          <a:srcRect b="0" l="0" r="0" t="0"/>
          <a:stretch/>
        </p:blipFill>
        <p:spPr>
          <a:xfrm>
            <a:off x="0" y="0"/>
            <a:ext cx="5581650" cy="6858000"/>
          </a:xfrm>
          <a:prstGeom prst="rect">
            <a:avLst/>
          </a:prstGeom>
          <a:noFill/>
          <a:ln>
            <a:noFill/>
          </a:ln>
        </p:spPr>
      </p:pic>
      <p:sp>
        <p:nvSpPr>
          <p:cNvPr id="96" name="Google Shape;96;p65"/>
          <p:cNvSpPr txBox="1"/>
          <p:nvPr>
            <p:ph type="title"/>
          </p:nvPr>
        </p:nvSpPr>
        <p:spPr>
          <a:xfrm>
            <a:off x="5920169" y="1152771"/>
            <a:ext cx="5431971" cy="8463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7" name="Google Shape;97;p65"/>
          <p:cNvCxnSpPr/>
          <p:nvPr/>
        </p:nvCxnSpPr>
        <p:spPr>
          <a:xfrm flipH="1" rot="10800000">
            <a:off x="2209800" y="0"/>
            <a:ext cx="2438400" cy="6858000"/>
          </a:xfrm>
          <a:prstGeom prst="straightConnector1">
            <a:avLst/>
          </a:prstGeom>
          <a:noFill/>
          <a:ln cap="flat" cmpd="sng" w="9525">
            <a:solidFill>
              <a:schemeClr val="dk1"/>
            </a:solidFill>
            <a:prstDash val="solid"/>
            <a:miter lim="800000"/>
            <a:headEnd len="sm" w="sm" type="none"/>
            <a:tailEnd len="sm" w="sm" type="none"/>
          </a:ln>
        </p:spPr>
      </p:cxnSp>
      <p:sp>
        <p:nvSpPr>
          <p:cNvPr id="98" name="Google Shape;98;p65"/>
          <p:cNvSpPr txBox="1"/>
          <p:nvPr>
            <p:ph idx="1" type="body"/>
          </p:nvPr>
        </p:nvSpPr>
        <p:spPr>
          <a:xfrm>
            <a:off x="5922254" y="2469515"/>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65"/>
          <p:cNvSpPr txBox="1"/>
          <p:nvPr>
            <p:ph idx="2" type="body"/>
          </p:nvPr>
        </p:nvSpPr>
        <p:spPr>
          <a:xfrm>
            <a:off x="5921828" y="2798940"/>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65"/>
          <p:cNvSpPr txBox="1"/>
          <p:nvPr>
            <p:ph idx="3" type="body"/>
          </p:nvPr>
        </p:nvSpPr>
        <p:spPr>
          <a:xfrm>
            <a:off x="5922254" y="3569311"/>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65"/>
          <p:cNvSpPr txBox="1"/>
          <p:nvPr>
            <p:ph idx="4" type="body"/>
          </p:nvPr>
        </p:nvSpPr>
        <p:spPr>
          <a:xfrm>
            <a:off x="5921828" y="3898736"/>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65"/>
          <p:cNvSpPr txBox="1"/>
          <p:nvPr>
            <p:ph idx="5" type="body"/>
          </p:nvPr>
        </p:nvSpPr>
        <p:spPr>
          <a:xfrm>
            <a:off x="5922254" y="4669107"/>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65"/>
          <p:cNvSpPr txBox="1"/>
          <p:nvPr>
            <p:ph idx="6" type="body"/>
          </p:nvPr>
        </p:nvSpPr>
        <p:spPr>
          <a:xfrm>
            <a:off x="5921828" y="4998532"/>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65"/>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65"/>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65"/>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47.png"/><Relationship Id="rId6"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slide" Target="/ppt/slides/slide36.xml"/><Relationship Id="rId4" Type="http://schemas.openxmlformats.org/officeDocument/2006/relationships/slide" Target="/ppt/slides/slide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8.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2.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7.png"/><Relationship Id="rId4" Type="http://schemas.openxmlformats.org/officeDocument/2006/relationships/image" Target="../media/image44.png"/><Relationship Id="rId5" Type="http://schemas.openxmlformats.org/officeDocument/2006/relationships/slide" Target="/ppt/slid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6.png"/><Relationship Id="rId4" Type="http://schemas.openxmlformats.org/officeDocument/2006/relationships/image" Target="../media/image50.png"/><Relationship Id="rId5" Type="http://schemas.openxmlformats.org/officeDocument/2006/relationships/image" Target="../media/image56.png"/><Relationship Id="rId6"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60.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9.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64.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63.png"/><Relationship Id="rId4" Type="http://schemas.openxmlformats.org/officeDocument/2006/relationships/image" Target="../media/image61.png"/><Relationship Id="rId5" Type="http://schemas.openxmlformats.org/officeDocument/2006/relationships/slide" Target="/ppt/slid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65.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
          <p:cNvSpPr txBox="1"/>
          <p:nvPr>
            <p:ph type="ctrTitle"/>
          </p:nvPr>
        </p:nvSpPr>
        <p:spPr>
          <a:xfrm>
            <a:off x="5366480" y="2867899"/>
            <a:ext cx="6486008" cy="112220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b="1" lang="en-US">
                <a:latin typeface="Arial"/>
                <a:ea typeface="Arial"/>
                <a:cs typeface="Arial"/>
                <a:sym typeface="Arial"/>
              </a:rPr>
              <a:t>巨災債券條款的觸發機制分析 </a:t>
            </a:r>
            <a:endParaRPr/>
          </a:p>
        </p:txBody>
      </p:sp>
      <p:sp>
        <p:nvSpPr>
          <p:cNvPr id="297" name="Google Shape;297;p1"/>
          <p:cNvSpPr txBox="1"/>
          <p:nvPr>
            <p:ph idx="1" type="subTitle"/>
          </p:nvPr>
        </p:nvSpPr>
        <p:spPr>
          <a:xfrm>
            <a:off x="133914" y="3429000"/>
            <a:ext cx="4941770" cy="3966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b="1" lang="en-US" sz="1800"/>
              <a:t>學生: 梁嘉程</a:t>
            </a:r>
            <a:endParaRPr b="1" sz="1800"/>
          </a:p>
          <a:p>
            <a:pPr indent="0" lvl="0" marL="0" rtl="0" algn="l">
              <a:lnSpc>
                <a:spcPct val="100000"/>
              </a:lnSpc>
              <a:spcBef>
                <a:spcPts val="1000"/>
              </a:spcBef>
              <a:spcAft>
                <a:spcPts val="0"/>
              </a:spcAft>
              <a:buClr>
                <a:schemeClr val="dk1"/>
              </a:buClr>
              <a:buSzPts val="1800"/>
              <a:buNone/>
            </a:pPr>
            <a:r>
              <a:rPr b="1" lang="en-US" sz="1800"/>
              <a:t>指導教授: 戴天時 教授</a:t>
            </a:r>
            <a:endParaRPr b="1" sz="1800"/>
          </a:p>
          <a:p>
            <a:pPr indent="0" lvl="0" marL="0" rtl="0" algn="l">
              <a:lnSpc>
                <a:spcPct val="100000"/>
              </a:lnSpc>
              <a:spcBef>
                <a:spcPts val="1000"/>
              </a:spcBef>
              <a:spcAft>
                <a:spcPts val="0"/>
              </a:spcAft>
              <a:buClr>
                <a:schemeClr val="dk1"/>
              </a:buClr>
              <a:buSzPts val="1800"/>
              <a:buNone/>
            </a:pPr>
            <a:r>
              <a:rPr b="1" lang="en-US" sz="1800"/>
              <a:t>          </a:t>
            </a:r>
            <a:endParaRPr/>
          </a:p>
          <a:p>
            <a:pPr indent="0" lvl="0" marL="0" rtl="0" algn="l">
              <a:lnSpc>
                <a:spcPct val="100000"/>
              </a:lnSpc>
              <a:spcBef>
                <a:spcPts val="1000"/>
              </a:spcBef>
              <a:spcAft>
                <a:spcPts val="0"/>
              </a:spcAft>
              <a:buClr>
                <a:schemeClr val="dk1"/>
              </a:buClr>
              <a:buSzPts val="1800"/>
              <a:buNone/>
            </a:pPr>
            <a:r>
              <a:rPr b="1" lang="en-US" sz="1800"/>
              <a:t>碩士學位口試委員  : 楊曉文 教授</a:t>
            </a:r>
            <a:endParaRPr/>
          </a:p>
          <a:p>
            <a:pPr indent="0" lvl="0" marL="0" rtl="0" algn="l">
              <a:lnSpc>
                <a:spcPct val="100000"/>
              </a:lnSpc>
              <a:spcBef>
                <a:spcPts val="1000"/>
              </a:spcBef>
              <a:spcAft>
                <a:spcPts val="0"/>
              </a:spcAft>
              <a:buClr>
                <a:schemeClr val="dk1"/>
              </a:buClr>
              <a:buSzPts val="1800"/>
              <a:buNone/>
            </a:pPr>
            <a:r>
              <a:rPr b="1" lang="en-US" sz="1800"/>
              <a:t>		    駱建陵 教授</a:t>
            </a:r>
            <a:endParaRPr/>
          </a:p>
          <a:p>
            <a:pPr indent="0" lvl="0" marL="0" rtl="0" algn="l">
              <a:lnSpc>
                <a:spcPct val="100000"/>
              </a:lnSpc>
              <a:spcBef>
                <a:spcPts val="1000"/>
              </a:spcBef>
              <a:spcAft>
                <a:spcPts val="0"/>
              </a:spcAft>
              <a:buClr>
                <a:schemeClr val="dk1"/>
              </a:buClr>
              <a:buSzPts val="1800"/>
              <a:buNone/>
            </a:pPr>
            <a:r>
              <a:rPr b="1" lang="en-US" sz="1800"/>
              <a:t>	  	    劉亮志 教授</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0"/>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Arial"/>
              <a:buNone/>
            </a:pPr>
            <a:r>
              <a:rPr lang="en-US"/>
              <a:t>文獻回顧</a:t>
            </a:r>
            <a:endParaRPr/>
          </a:p>
        </p:txBody>
      </p:sp>
      <p:sp>
        <p:nvSpPr>
          <p:cNvPr id="379" name="Google Shape;379;p10"/>
          <p:cNvSpPr txBox="1"/>
          <p:nvPr>
            <p:ph idx="1" type="body"/>
          </p:nvPr>
        </p:nvSpPr>
        <p:spPr>
          <a:xfrm>
            <a:off x="4080027" y="2287797"/>
            <a:ext cx="4031945" cy="365125"/>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000"/>
              <a:buNone/>
            </a:pPr>
            <a:r>
              <a:rPr lang="en-US"/>
              <a:t>基差風險</a:t>
            </a:r>
            <a:endParaRPr/>
          </a:p>
        </p:txBody>
      </p:sp>
      <p:sp>
        <p:nvSpPr>
          <p:cNvPr id="380" name="Google Shape;380;p10"/>
          <p:cNvSpPr txBox="1"/>
          <p:nvPr>
            <p:ph idx="2" type="body"/>
          </p:nvPr>
        </p:nvSpPr>
        <p:spPr>
          <a:xfrm>
            <a:off x="1885156" y="3429000"/>
            <a:ext cx="8421688" cy="196441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chemeClr val="lt1"/>
              </a:buClr>
              <a:buSzPts val="1800"/>
              <a:buFont typeface="Arial"/>
              <a:buChar char="•"/>
            </a:pPr>
            <a:r>
              <a:rPr lang="en-US" sz="1800">
                <a:latin typeface="Arial"/>
                <a:ea typeface="Arial"/>
                <a:cs typeface="Arial"/>
                <a:sym typeface="Arial"/>
              </a:rPr>
              <a:t>Claramunt (2022)將基差風險建置為服從</a:t>
            </a:r>
            <a:r>
              <a:rPr lang="en-US" sz="1800">
                <a:highlight>
                  <a:srgbClr val="008080"/>
                </a:highlight>
                <a:latin typeface="Arial"/>
                <a:ea typeface="Arial"/>
                <a:cs typeface="Arial"/>
                <a:sym typeface="Arial"/>
              </a:rPr>
              <a:t>均勻分配</a:t>
            </a:r>
            <a:r>
              <a:rPr lang="en-US" sz="1800">
                <a:latin typeface="Arial"/>
                <a:ea typeface="Arial"/>
                <a:cs typeface="Arial"/>
                <a:sym typeface="Arial"/>
              </a:rPr>
              <a:t>和Beta分配的隨機變數。</a:t>
            </a:r>
            <a:endParaRPr sz="1800">
              <a:latin typeface="Arial"/>
              <a:ea typeface="Arial"/>
              <a:cs typeface="Arial"/>
              <a:sym typeface="Arial"/>
            </a:endParaRPr>
          </a:p>
          <a:p>
            <a:pPr indent="-285750" lvl="0" marL="285750" rtl="0" algn="l">
              <a:lnSpc>
                <a:spcPct val="100000"/>
              </a:lnSpc>
              <a:spcBef>
                <a:spcPts val="1000"/>
              </a:spcBef>
              <a:spcAft>
                <a:spcPts val="0"/>
              </a:spcAft>
              <a:buClr>
                <a:schemeClr val="lt1"/>
              </a:buClr>
              <a:buSzPts val="1800"/>
              <a:buFont typeface="Arial"/>
              <a:buChar char="•"/>
            </a:pPr>
            <a:r>
              <a:rPr lang="en-US" sz="1800">
                <a:latin typeface="Arial"/>
                <a:ea typeface="Arial"/>
                <a:cs typeface="Arial"/>
                <a:sym typeface="Arial"/>
              </a:rPr>
              <a:t>Gornott, C. (2016)將基差風險設為迴歸模型中的誤差項(服從標準常態分配)</a:t>
            </a:r>
            <a:endParaRPr/>
          </a:p>
          <a:p>
            <a:pPr indent="-285750" lvl="0" marL="285750" rtl="0" algn="l">
              <a:lnSpc>
                <a:spcPct val="100000"/>
              </a:lnSpc>
              <a:spcBef>
                <a:spcPts val="1000"/>
              </a:spcBef>
              <a:spcAft>
                <a:spcPts val="0"/>
              </a:spcAft>
              <a:buClr>
                <a:schemeClr val="lt1"/>
              </a:buClr>
              <a:buSzPts val="1800"/>
              <a:buFont typeface="Arial"/>
              <a:buChar char="•"/>
            </a:pPr>
            <a:r>
              <a:rPr lang="en-US" sz="1800">
                <a:latin typeface="Arial"/>
                <a:ea typeface="Arial"/>
                <a:cs typeface="Arial"/>
                <a:sym typeface="Arial"/>
              </a:rPr>
              <a:t>Clement K.Y. et al. (2018)表示基差風險較低時，指數保險的需求較高，且基差風險對保險需求的負面影響在合同價格低時更小。</a:t>
            </a:r>
            <a:endParaRPr sz="1800">
              <a:latin typeface="Arial"/>
              <a:ea typeface="Arial"/>
              <a:cs typeface="Arial"/>
              <a:sym typeface="Arial"/>
            </a:endParaRPr>
          </a:p>
          <a:p>
            <a:pPr indent="-184150" lvl="0" marL="285750" rtl="0" algn="l">
              <a:lnSpc>
                <a:spcPct val="100000"/>
              </a:lnSpc>
              <a:spcBef>
                <a:spcPts val="1000"/>
              </a:spcBef>
              <a:spcAft>
                <a:spcPts val="0"/>
              </a:spcAft>
              <a:buClr>
                <a:schemeClr val="lt1"/>
              </a:buClr>
              <a:buSzPts val="1600"/>
              <a:buFont typeface="Arial"/>
              <a:buNone/>
            </a:pPr>
            <a:r>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1"/>
          <p:cNvSpPr txBox="1"/>
          <p:nvPr>
            <p:ph type="title"/>
          </p:nvPr>
        </p:nvSpPr>
        <p:spPr>
          <a:xfrm>
            <a:off x="1362075" y="1671639"/>
            <a:ext cx="5111750" cy="1204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DFKai-SB"/>
              <a:buNone/>
            </a:pPr>
            <a:r>
              <a:rPr lang="en-US" sz="3600">
                <a:latin typeface="DFKai-SB"/>
                <a:ea typeface="DFKai-SB"/>
                <a:cs typeface="DFKai-SB"/>
                <a:sym typeface="DFKai-SB"/>
              </a:rPr>
              <a:t>模型架構</a:t>
            </a:r>
            <a:endParaRPr sz="3600"/>
          </a:p>
        </p:txBody>
      </p:sp>
      <p:sp>
        <p:nvSpPr>
          <p:cNvPr id="387" name="Google Shape;387;p11"/>
          <p:cNvSpPr txBox="1"/>
          <p:nvPr>
            <p:ph idx="1" type="body"/>
          </p:nvPr>
        </p:nvSpPr>
        <p:spPr>
          <a:xfrm>
            <a:off x="1362075" y="3660774"/>
            <a:ext cx="5111750" cy="152558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None/>
            </a:pPr>
            <a:r>
              <a:t/>
            </a:r>
            <a:endParaRPr/>
          </a:p>
        </p:txBody>
      </p:sp>
      <p:sp>
        <p:nvSpPr>
          <p:cNvPr id="388" name="Google Shape;38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2"/>
          <p:cNvSpPr txBox="1"/>
          <p:nvPr>
            <p:ph type="title"/>
          </p:nvPr>
        </p:nvSpPr>
        <p:spPr>
          <a:xfrm>
            <a:off x="5595256" y="1802494"/>
            <a:ext cx="5431971" cy="39493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建構公司資產隨機過程公司</a:t>
            </a:r>
            <a:br>
              <a:rPr lang="en-US"/>
            </a:br>
            <a:br>
              <a:rPr lang="en-US"/>
            </a:br>
            <a:r>
              <a:rPr lang="en-US"/>
              <a:t>債務價值假設</a:t>
            </a:r>
            <a:br>
              <a:rPr lang="en-US"/>
            </a:br>
            <a:br>
              <a:rPr lang="en-US"/>
            </a:br>
            <a:r>
              <a:rPr lang="en-US"/>
              <a:t>基差風險的建構</a:t>
            </a:r>
            <a:br>
              <a:rPr lang="en-US"/>
            </a:br>
            <a:br>
              <a:rPr lang="en-US"/>
            </a:br>
            <a:r>
              <a:rPr lang="en-US"/>
              <a:t>三元樹的建構</a:t>
            </a:r>
            <a:br>
              <a:rPr lang="en-US"/>
            </a:br>
            <a:br>
              <a:rPr lang="en-US"/>
            </a:br>
            <a:r>
              <a:rPr lang="en-US"/>
              <a:t>交易區間</a:t>
            </a:r>
            <a:endParaRPr/>
          </a:p>
        </p:txBody>
      </p:sp>
      <p:sp>
        <p:nvSpPr>
          <p:cNvPr id="395" name="Google Shape;395;p12"/>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3"/>
          <p:cNvSpPr txBox="1"/>
          <p:nvPr>
            <p:ph type="title"/>
          </p:nvPr>
        </p:nvSpPr>
        <p:spPr>
          <a:xfrm>
            <a:off x="5921828" y="236965"/>
            <a:ext cx="5431971" cy="8463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latin typeface="Arial"/>
                <a:ea typeface="Arial"/>
                <a:cs typeface="Arial"/>
                <a:sym typeface="Arial"/>
              </a:rPr>
              <a:t>公司資產隨機過程</a:t>
            </a:r>
            <a:endParaRPr/>
          </a:p>
        </p:txBody>
      </p:sp>
      <p:sp>
        <p:nvSpPr>
          <p:cNvPr id="401" name="Google Shape;401;p13"/>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 年</a:t>
            </a:r>
            <a:endParaRPr/>
          </a:p>
        </p:txBody>
      </p:sp>
      <p:sp>
        <p:nvSpPr>
          <p:cNvPr id="402" name="Google Shape;402;p13"/>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募資簡報</a:t>
            </a:r>
            <a:endParaRPr/>
          </a:p>
        </p:txBody>
      </p:sp>
      <p:sp>
        <p:nvSpPr>
          <p:cNvPr id="403" name="Google Shape;403;p13"/>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4" name="Google Shape;404;p13"/>
          <p:cNvSpPr txBox="1"/>
          <p:nvPr/>
        </p:nvSpPr>
        <p:spPr>
          <a:xfrm>
            <a:off x="1120226" y="660115"/>
            <a:ext cx="9941064" cy="6061360"/>
          </a:xfrm>
          <a:prstGeom prst="rect">
            <a:avLst/>
          </a:prstGeom>
          <a:blipFill rotWithShape="1">
            <a:blip r:embed="rId3">
              <a:alphaModFix/>
            </a:blip>
            <a:stretch>
              <a:fillRect b="0" l="0" r="0" t="0"/>
            </a:stretch>
          </a:blipFill>
          <a:ln cap="flat" cmpd="sng" w="571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 </a:t>
            </a:r>
            <a:endParaRPr/>
          </a:p>
        </p:txBody>
      </p:sp>
      <p:cxnSp>
        <p:nvCxnSpPr>
          <p:cNvPr id="405" name="Google Shape;405;p13"/>
          <p:cNvCxnSpPr/>
          <p:nvPr/>
        </p:nvCxnSpPr>
        <p:spPr>
          <a:xfrm>
            <a:off x="8514735" y="1769806"/>
            <a:ext cx="1140542" cy="0"/>
          </a:xfrm>
          <a:prstGeom prst="straightConnector1">
            <a:avLst/>
          </a:prstGeom>
          <a:noFill/>
          <a:ln cap="flat" cmpd="sng" w="9525">
            <a:solidFill>
              <a:schemeClr val="accent2"/>
            </a:solidFill>
            <a:prstDash val="solid"/>
            <a:miter lim="800000"/>
            <a:headEnd len="sm" w="sm" type="none"/>
            <a:tailEnd len="sm" w="sm" type="none"/>
          </a:ln>
        </p:spPr>
      </p:cxnSp>
      <p:sp>
        <p:nvSpPr>
          <p:cNvPr id="406" name="Google Shape;406;p13"/>
          <p:cNvSpPr txBox="1"/>
          <p:nvPr/>
        </p:nvSpPr>
        <p:spPr>
          <a:xfrm>
            <a:off x="9655277" y="1769806"/>
            <a:ext cx="13863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真實損失</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4"/>
          <p:cNvSpPr txBox="1"/>
          <p:nvPr>
            <p:ph type="title"/>
          </p:nvPr>
        </p:nvSpPr>
        <p:spPr>
          <a:xfrm>
            <a:off x="253436" y="287405"/>
            <a:ext cx="5431971" cy="8463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債務價值假設</a:t>
            </a:r>
            <a:endParaRPr/>
          </a:p>
        </p:txBody>
      </p:sp>
      <p:sp>
        <p:nvSpPr>
          <p:cNvPr id="412" name="Google Shape;412;p14"/>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3" name="Google Shape;413;p14"/>
          <p:cNvSpPr txBox="1"/>
          <p:nvPr/>
        </p:nvSpPr>
        <p:spPr>
          <a:xfrm>
            <a:off x="253436" y="833996"/>
            <a:ext cx="11336783" cy="3366815"/>
          </a:xfrm>
          <a:prstGeom prst="rect">
            <a:avLst/>
          </a:prstGeom>
          <a:blipFill rotWithShape="1">
            <a:blip r:embed="rId3">
              <a:alphaModFix/>
            </a:blip>
            <a:stretch>
              <a:fillRect b="0" l="-534" r="0" t="-1782"/>
            </a:stretch>
          </a:blipFill>
          <a:ln cap="flat" cmpd="sng" w="571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414" name="Google Shape;414;p14"/>
          <p:cNvSpPr txBox="1"/>
          <p:nvPr/>
        </p:nvSpPr>
        <p:spPr>
          <a:xfrm>
            <a:off x="253436" y="4472116"/>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公司破產邊界假設</a:t>
            </a:r>
            <a:endParaRPr sz="1800">
              <a:solidFill>
                <a:schemeClr val="dk1"/>
              </a:solidFill>
              <a:latin typeface="Arial"/>
              <a:ea typeface="Arial"/>
              <a:cs typeface="Arial"/>
              <a:sym typeface="Arial"/>
            </a:endParaRPr>
          </a:p>
        </p:txBody>
      </p:sp>
      <p:sp>
        <p:nvSpPr>
          <p:cNvPr id="415" name="Google Shape;415;p14"/>
          <p:cNvSpPr txBox="1"/>
          <p:nvPr/>
        </p:nvSpPr>
        <p:spPr>
          <a:xfrm>
            <a:off x="332283" y="5006747"/>
            <a:ext cx="6823588" cy="1140697"/>
          </a:xfrm>
          <a:prstGeom prst="rect">
            <a:avLst/>
          </a:prstGeom>
          <a:blipFill rotWithShape="1">
            <a:blip r:embed="rId4">
              <a:alphaModFix/>
            </a:blip>
            <a:stretch>
              <a:fillRect b="-2039" l="-265" r="0" t="0"/>
            </a:stretch>
          </a:blipFill>
          <a:ln cap="flat" cmpd="sng" w="571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5"/>
          <p:cNvSpPr txBox="1"/>
          <p:nvPr>
            <p:ph type="title"/>
          </p:nvPr>
        </p:nvSpPr>
        <p:spPr>
          <a:xfrm>
            <a:off x="5801733" y="276295"/>
            <a:ext cx="5431971" cy="846301"/>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三元樹的建構[DIFFUSION PHASE]</a:t>
            </a:r>
            <a:endParaRPr/>
          </a:p>
        </p:txBody>
      </p:sp>
      <p:sp>
        <p:nvSpPr>
          <p:cNvPr id="421" name="Google Shape;421;p15"/>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一張含有 文字, 螢幕擷取畫面, 行, 圖表 的圖片&#10;&#10;自動產生的描述" id="422" name="Google Shape;422;p15"/>
          <p:cNvPicPr preferRelativeResize="0"/>
          <p:nvPr/>
        </p:nvPicPr>
        <p:blipFill rotWithShape="1">
          <a:blip r:embed="rId3">
            <a:alphaModFix/>
          </a:blip>
          <a:srcRect b="0" l="0" r="0" t="0"/>
          <a:stretch/>
        </p:blipFill>
        <p:spPr>
          <a:xfrm>
            <a:off x="1164773" y="1205178"/>
            <a:ext cx="8693560" cy="5061895"/>
          </a:xfrm>
          <a:prstGeom prst="rect">
            <a:avLst/>
          </a:prstGeom>
          <a:noFill/>
          <a:ln cap="flat" cmpd="sng" w="57150">
            <a:solidFill>
              <a:schemeClr val="accent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6"/>
          <p:cNvSpPr txBox="1"/>
          <p:nvPr>
            <p:ph type="title"/>
          </p:nvPr>
        </p:nvSpPr>
        <p:spPr>
          <a:xfrm>
            <a:off x="5802182" y="136525"/>
            <a:ext cx="5740889" cy="557951"/>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t>三元樹的建構[</a:t>
            </a:r>
            <a:r>
              <a:rPr lang="en-US" sz="1800">
                <a:latin typeface="Arial"/>
                <a:ea typeface="Arial"/>
                <a:cs typeface="Arial"/>
                <a:sym typeface="Arial"/>
              </a:rPr>
              <a:t>INDUSTRY INDEX JUMP PHASE</a:t>
            </a:r>
            <a:r>
              <a:rPr lang="en-US"/>
              <a:t>]</a:t>
            </a:r>
            <a:endParaRPr/>
          </a:p>
        </p:txBody>
      </p:sp>
      <p:sp>
        <p:nvSpPr>
          <p:cNvPr id="428" name="Google Shape;428;p16"/>
          <p:cNvSpPr txBox="1"/>
          <p:nvPr>
            <p:ph idx="10" type="dt"/>
          </p:nvPr>
        </p:nvSpPr>
        <p:spPr>
          <a:xfrm>
            <a:off x="3850809" y="6456171"/>
            <a:ext cx="390274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根據EM-DAT官方所提供的1950年至1995 年美國巨災損失歷史資料</a:t>
            </a:r>
            <a:endParaRPr/>
          </a:p>
        </p:txBody>
      </p:sp>
      <p:sp>
        <p:nvSpPr>
          <p:cNvPr id="429" name="Google Shape;429;p16"/>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0" name="Google Shape;430;p16"/>
          <p:cNvSpPr txBox="1"/>
          <p:nvPr/>
        </p:nvSpPr>
        <p:spPr>
          <a:xfrm>
            <a:off x="623034" y="3524188"/>
            <a:ext cx="1946786" cy="4001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產業巨災損失</a:t>
            </a:r>
            <a:endParaRPr/>
          </a:p>
        </p:txBody>
      </p:sp>
      <p:sp>
        <p:nvSpPr>
          <p:cNvPr id="431" name="Google Shape;431;p16"/>
          <p:cNvSpPr txBox="1"/>
          <p:nvPr/>
        </p:nvSpPr>
        <p:spPr>
          <a:xfrm>
            <a:off x="3212032" y="2537093"/>
            <a:ext cx="1823883" cy="4001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每期巨災次數</a:t>
            </a:r>
            <a:endParaRPr/>
          </a:p>
        </p:txBody>
      </p:sp>
      <p:sp>
        <p:nvSpPr>
          <p:cNvPr id="432" name="Google Shape;432;p16"/>
          <p:cNvSpPr txBox="1"/>
          <p:nvPr/>
        </p:nvSpPr>
        <p:spPr>
          <a:xfrm>
            <a:off x="3002438" y="4497202"/>
            <a:ext cx="2033478" cy="4001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每次巨災損失量</a:t>
            </a:r>
            <a:endParaRPr/>
          </a:p>
        </p:txBody>
      </p:sp>
      <p:sp>
        <p:nvSpPr>
          <p:cNvPr id="433" name="Google Shape;433;p16"/>
          <p:cNvSpPr/>
          <p:nvPr/>
        </p:nvSpPr>
        <p:spPr>
          <a:xfrm rot="-2649618">
            <a:off x="2182830" y="3057007"/>
            <a:ext cx="875071" cy="176669"/>
          </a:xfrm>
          <a:prstGeom prst="rightArrow">
            <a:avLst>
              <a:gd fmla="val 50000" name="adj1"/>
              <a:gd fmla="val 50000" name="adj2"/>
            </a:avLst>
          </a:prstGeom>
          <a:solidFill>
            <a:schemeClr val="lt1"/>
          </a:solidFill>
          <a:ln cap="flat" cmpd="sng" w="12700">
            <a:solidFill>
              <a:srgbClr val="6261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4" name="Google Shape;434;p16"/>
          <p:cNvSpPr/>
          <p:nvPr/>
        </p:nvSpPr>
        <p:spPr>
          <a:xfrm rot="2601773">
            <a:off x="2186154" y="4200604"/>
            <a:ext cx="875071" cy="176669"/>
          </a:xfrm>
          <a:prstGeom prst="rightArrow">
            <a:avLst>
              <a:gd fmla="val 50000" name="adj1"/>
              <a:gd fmla="val 50000" name="adj2"/>
            </a:avLst>
          </a:prstGeom>
          <a:solidFill>
            <a:schemeClr val="lt1"/>
          </a:solidFill>
          <a:ln cap="flat" cmpd="sng" w="12700">
            <a:solidFill>
              <a:srgbClr val="6261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5" name="Google Shape;435;p16"/>
          <p:cNvSpPr/>
          <p:nvPr/>
        </p:nvSpPr>
        <p:spPr>
          <a:xfrm>
            <a:off x="5052461" y="2687783"/>
            <a:ext cx="2033479" cy="200055"/>
          </a:xfrm>
          <a:prstGeom prst="rightArrow">
            <a:avLst>
              <a:gd fmla="val 50000" name="adj1"/>
              <a:gd fmla="val 50000" name="adj2"/>
            </a:avLst>
          </a:prstGeom>
          <a:solidFill>
            <a:schemeClr val="accent1"/>
          </a:solidFill>
          <a:ln cap="flat" cmpd="sng" w="12700">
            <a:solidFill>
              <a:srgbClr val="6261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6" name="Google Shape;436;p16"/>
          <p:cNvSpPr/>
          <p:nvPr/>
        </p:nvSpPr>
        <p:spPr>
          <a:xfrm>
            <a:off x="5122608" y="4597229"/>
            <a:ext cx="2033479" cy="200055"/>
          </a:xfrm>
          <a:prstGeom prst="rightArrow">
            <a:avLst>
              <a:gd fmla="val 50000" name="adj1"/>
              <a:gd fmla="val 50000" name="adj2"/>
            </a:avLst>
          </a:prstGeom>
          <a:solidFill>
            <a:schemeClr val="accent1"/>
          </a:solidFill>
          <a:ln cap="flat" cmpd="sng" w="12700">
            <a:solidFill>
              <a:srgbClr val="6261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7" name="Google Shape;437;p16"/>
          <p:cNvSpPr txBox="1"/>
          <p:nvPr/>
        </p:nvSpPr>
        <p:spPr>
          <a:xfrm>
            <a:off x="7471320" y="2594742"/>
            <a:ext cx="2625212" cy="400110"/>
          </a:xfrm>
          <a:prstGeom prst="rect">
            <a:avLst/>
          </a:prstGeom>
          <a:blipFill rotWithShape="1">
            <a:blip r:embed="rId3">
              <a:alphaModFix/>
            </a:blip>
            <a:stretch>
              <a:fillRect b="-25369" l="-2314" r="0" t="-746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438" name="Google Shape;438;p16"/>
          <p:cNvSpPr txBox="1"/>
          <p:nvPr/>
        </p:nvSpPr>
        <p:spPr>
          <a:xfrm>
            <a:off x="7471320" y="4616738"/>
            <a:ext cx="1898822" cy="400110"/>
          </a:xfrm>
          <a:prstGeom prst="rect">
            <a:avLst/>
          </a:prstGeom>
          <a:blipFill rotWithShape="1">
            <a:blip r:embed="rId4">
              <a:alphaModFix/>
            </a:blip>
            <a:stretch>
              <a:fillRect b="-23527" l="-3193" r="0" t="-588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7"/>
          <p:cNvSpPr txBox="1"/>
          <p:nvPr>
            <p:ph type="title"/>
          </p:nvPr>
        </p:nvSpPr>
        <p:spPr>
          <a:xfrm>
            <a:off x="5802182" y="136525"/>
            <a:ext cx="5740889" cy="55795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三元樹的建構[</a:t>
            </a:r>
            <a:r>
              <a:rPr lang="en-US" sz="1800">
                <a:latin typeface="Arial"/>
                <a:ea typeface="Arial"/>
                <a:cs typeface="Arial"/>
                <a:sym typeface="Arial"/>
              </a:rPr>
              <a:t>BASIS RISK JUMP PHASE</a:t>
            </a:r>
            <a:r>
              <a:rPr lang="en-US"/>
              <a:t>]</a:t>
            </a:r>
            <a:endParaRPr/>
          </a:p>
        </p:txBody>
      </p:sp>
      <p:sp>
        <p:nvSpPr>
          <p:cNvPr id="444" name="Google Shape;444;p17"/>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5" name="Google Shape;445;p17"/>
          <p:cNvSpPr txBox="1"/>
          <p:nvPr/>
        </p:nvSpPr>
        <p:spPr>
          <a:xfrm>
            <a:off x="564041" y="744343"/>
            <a:ext cx="1946786" cy="4001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基差風險定義</a:t>
            </a:r>
            <a:endParaRPr/>
          </a:p>
        </p:txBody>
      </p:sp>
      <p:sp>
        <p:nvSpPr>
          <p:cNvPr id="446" name="Google Shape;446;p17"/>
          <p:cNvSpPr/>
          <p:nvPr/>
        </p:nvSpPr>
        <p:spPr>
          <a:xfrm>
            <a:off x="2802193" y="856063"/>
            <a:ext cx="875071" cy="176669"/>
          </a:xfrm>
          <a:prstGeom prst="rightArrow">
            <a:avLst>
              <a:gd fmla="val 50000" name="adj1"/>
              <a:gd fmla="val 50000" name="adj2"/>
            </a:avLst>
          </a:prstGeom>
          <a:solidFill>
            <a:schemeClr val="lt1"/>
          </a:solidFill>
          <a:ln cap="flat" cmpd="sng" w="12700">
            <a:solidFill>
              <a:srgbClr val="6261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7" name="Google Shape;447;p17"/>
          <p:cNvSpPr/>
          <p:nvPr/>
        </p:nvSpPr>
        <p:spPr>
          <a:xfrm rot="5400000">
            <a:off x="6271576" y="1299138"/>
            <a:ext cx="859207" cy="539782"/>
          </a:xfrm>
          <a:prstGeom prst="rightArrow">
            <a:avLst>
              <a:gd fmla="val 50000" name="adj1"/>
              <a:gd fmla="val 50000" name="adj2"/>
            </a:avLst>
          </a:prstGeom>
          <a:solidFill>
            <a:schemeClr val="accent1"/>
          </a:solidFill>
          <a:ln cap="flat" cmpd="sng" w="12700">
            <a:solidFill>
              <a:srgbClr val="6261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8" name="Google Shape;448;p17"/>
          <p:cNvSpPr txBox="1"/>
          <p:nvPr/>
        </p:nvSpPr>
        <p:spPr>
          <a:xfrm>
            <a:off x="3968629" y="739315"/>
            <a:ext cx="6030777" cy="4001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真實損失(Y) – 產業指數損失 (Z)= 基差風險</a:t>
            </a:r>
            <a:endParaRPr/>
          </a:p>
        </p:txBody>
      </p:sp>
      <p:sp>
        <p:nvSpPr>
          <p:cNvPr id="449" name="Google Shape;449;p17"/>
          <p:cNvSpPr txBox="1"/>
          <p:nvPr/>
        </p:nvSpPr>
        <p:spPr>
          <a:xfrm>
            <a:off x="3031945" y="2100025"/>
            <a:ext cx="7338468" cy="1015663"/>
          </a:xfrm>
          <a:prstGeom prst="rect">
            <a:avLst/>
          </a:prstGeom>
          <a:blipFill rotWithShape="1">
            <a:blip r:embed="rId3">
              <a:alphaModFix/>
            </a:blip>
            <a:stretch>
              <a:fillRect b="-8873" l="-745" r="0" t="-23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450" name="Google Shape;450;p17"/>
          <p:cNvSpPr/>
          <p:nvPr/>
        </p:nvSpPr>
        <p:spPr>
          <a:xfrm rot="5400000">
            <a:off x="6271575" y="3275401"/>
            <a:ext cx="859207" cy="539782"/>
          </a:xfrm>
          <a:prstGeom prst="rightArrow">
            <a:avLst>
              <a:gd fmla="val 50000" name="adj1"/>
              <a:gd fmla="val 50000" name="adj2"/>
            </a:avLst>
          </a:prstGeom>
          <a:solidFill>
            <a:schemeClr val="accent1"/>
          </a:solidFill>
          <a:ln cap="flat" cmpd="sng" w="12700">
            <a:solidFill>
              <a:srgbClr val="6261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1" name="Google Shape;451;p17"/>
          <p:cNvSpPr txBox="1"/>
          <p:nvPr/>
        </p:nvSpPr>
        <p:spPr>
          <a:xfrm>
            <a:off x="7346496" y="3411623"/>
            <a:ext cx="13371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套進模型</a:t>
            </a:r>
            <a:endParaRPr/>
          </a:p>
        </p:txBody>
      </p:sp>
      <p:sp>
        <p:nvSpPr>
          <p:cNvPr id="452" name="Google Shape;452;p17"/>
          <p:cNvSpPr txBox="1"/>
          <p:nvPr/>
        </p:nvSpPr>
        <p:spPr>
          <a:xfrm>
            <a:off x="7346497" y="1428049"/>
            <a:ext cx="13371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量化風險</a:t>
            </a:r>
            <a:endParaRPr/>
          </a:p>
        </p:txBody>
      </p:sp>
      <p:sp>
        <p:nvSpPr>
          <p:cNvPr id="453" name="Google Shape;453;p17"/>
          <p:cNvSpPr txBox="1"/>
          <p:nvPr/>
        </p:nvSpPr>
        <p:spPr>
          <a:xfrm>
            <a:off x="2193089" y="4039297"/>
            <a:ext cx="8239432" cy="1818126"/>
          </a:xfrm>
          <a:prstGeom prst="rect">
            <a:avLst/>
          </a:prstGeom>
          <a:blipFill rotWithShape="1">
            <a:blip r:embed="rId4">
              <a:alphaModFix/>
            </a:blip>
            <a:stretch>
              <a:fillRect b="-42996" l="0" r="0" t="0"/>
            </a:stretch>
          </a:blipFill>
          <a:ln cap="flat" cmpd="sng" w="571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454" name="Google Shape;454;p17"/>
          <p:cNvSpPr txBox="1"/>
          <p:nvPr/>
        </p:nvSpPr>
        <p:spPr>
          <a:xfrm>
            <a:off x="2193089" y="4763694"/>
            <a:ext cx="19467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演化出三種可能:</a:t>
            </a:r>
            <a:endParaRPr sz="1800">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descr="一張含有 文字, 螢幕擷取畫面, 圖表, 字型 的圖片&#10;&#10;自動產生的描述" id="459" name="Google Shape;459;p18"/>
          <p:cNvPicPr preferRelativeResize="0"/>
          <p:nvPr/>
        </p:nvPicPr>
        <p:blipFill rotWithShape="1">
          <a:blip r:embed="rId3">
            <a:alphaModFix/>
          </a:blip>
          <a:srcRect b="0" l="0" r="0" t="0"/>
          <a:stretch/>
        </p:blipFill>
        <p:spPr>
          <a:xfrm>
            <a:off x="471337" y="0"/>
            <a:ext cx="11249326" cy="6721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9"/>
          <p:cNvSpPr txBox="1"/>
          <p:nvPr>
            <p:ph type="title"/>
          </p:nvPr>
        </p:nvSpPr>
        <p:spPr>
          <a:xfrm>
            <a:off x="619932" y="1138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累計損失狀態(若履約門檻=1巨災損失單位)</a:t>
            </a:r>
            <a:endParaRPr/>
          </a:p>
        </p:txBody>
      </p:sp>
      <p:sp>
        <p:nvSpPr>
          <p:cNvPr id="465" name="Google Shape;46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66" name="Google Shape;466;p19"/>
          <p:cNvGraphicFramePr/>
          <p:nvPr/>
        </p:nvGraphicFramePr>
        <p:xfrm>
          <a:off x="619932" y="1336949"/>
          <a:ext cx="3000000" cy="3000000"/>
        </p:xfrm>
        <a:graphic>
          <a:graphicData uri="http://schemas.openxmlformats.org/drawingml/2006/table">
            <a:tbl>
              <a:tblPr>
                <a:noFill/>
                <a:tableStyleId>{EE6156AE-0B9C-4F19-82AC-EA0DC79C775A}</a:tableStyleId>
              </a:tblPr>
              <a:tblGrid>
                <a:gridCol w="821400"/>
                <a:gridCol w="1859800"/>
                <a:gridCol w="1378500"/>
                <a:gridCol w="1378500"/>
                <a:gridCol w="1378500"/>
                <a:gridCol w="1378500"/>
                <a:gridCol w="1378500"/>
                <a:gridCol w="1378500"/>
              </a:tblGrid>
              <a:tr h="814825">
                <a:tc gridSpan="2">
                  <a:txBody>
                    <a:bodyPr/>
                    <a:lstStyle/>
                    <a:p>
                      <a:pPr indent="0" lvl="0" marL="0" marR="0" rtl="0" algn="l">
                        <a:spcBef>
                          <a:spcPts val="0"/>
                        </a:spcBef>
                        <a:spcAft>
                          <a:spcPts val="0"/>
                        </a:spcAft>
                        <a:buNone/>
                      </a:pPr>
                      <a:r>
                        <a:t/>
                      </a:r>
                      <a:endParaRPr sz="1800"/>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第1期損失</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E2D5"/>
                    </a:solidFill>
                  </a:tcPr>
                </a:tc>
                <a:tc hMerge="1"/>
                <a:tc gridSpan="2">
                  <a:txBody>
                    <a:bodyPr/>
                    <a:lstStyle/>
                    <a:p>
                      <a:pPr indent="0" lvl="0" marL="0" marR="0" rtl="0" algn="l">
                        <a:spcBef>
                          <a:spcPts val="0"/>
                        </a:spcBef>
                        <a:spcAft>
                          <a:spcPts val="0"/>
                        </a:spcAft>
                        <a:buNone/>
                      </a:pPr>
                      <a:r>
                        <a:rPr lang="en-US" sz="2400">
                          <a:solidFill>
                            <a:srgbClr val="000000"/>
                          </a:solidFill>
                          <a:latin typeface="PMingLiu"/>
                          <a:ea typeface="PMingLiu"/>
                          <a:cs typeface="PMingLiu"/>
                          <a:sym typeface="PMingLiu"/>
                        </a:rPr>
                        <a:t> </a:t>
                      </a:r>
                      <a:r>
                        <a:rPr lang="en-US" sz="2400">
                          <a:solidFill>
                            <a:srgbClr val="000000"/>
                          </a:solidFill>
                          <a:latin typeface="Arial"/>
                          <a:ea typeface="Arial"/>
                          <a:cs typeface="Arial"/>
                          <a:sym typeface="Arial"/>
                        </a:rPr>
                        <a:t>第1期的累計損失</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E2D5"/>
                    </a:solidFill>
                  </a:tcPr>
                </a:tc>
                <a:tc hMerge="1"/>
                <a:tc gridSpan="2">
                  <a:txBody>
                    <a:bodyPr/>
                    <a:lstStyle/>
                    <a:p>
                      <a:pPr indent="0" lvl="0" marL="0" marR="0" rtl="0" algn="l">
                        <a:spcBef>
                          <a:spcPts val="0"/>
                        </a:spcBef>
                        <a:spcAft>
                          <a:spcPts val="0"/>
                        </a:spcAft>
                        <a:buNone/>
                      </a:pPr>
                      <a:r>
                        <a:rPr lang="en-US" sz="2400">
                          <a:solidFill>
                            <a:srgbClr val="000000"/>
                          </a:solidFill>
                          <a:latin typeface="PMingLiu"/>
                          <a:ea typeface="PMingLiu"/>
                          <a:cs typeface="PMingLiu"/>
                          <a:sym typeface="PMingLiu"/>
                        </a:rPr>
                        <a:t>CatBond開始</a:t>
                      </a:r>
                      <a:r>
                        <a:rPr lang="en-US" sz="2400">
                          <a:solidFill>
                            <a:srgbClr val="000000"/>
                          </a:solidFill>
                          <a:latin typeface="Arial"/>
                          <a:ea typeface="Arial"/>
                          <a:cs typeface="Arial"/>
                          <a:sym typeface="Arial"/>
                        </a:rPr>
                        <a:t>注資與否</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E2D5"/>
                    </a:solidFill>
                  </a:tcPr>
                </a:tc>
                <a:tc hMerge="1"/>
              </a:tr>
              <a:tr h="814825">
                <a:tc rowSpan="8">
                  <a:txBody>
                    <a:bodyPr/>
                    <a:lstStyle/>
                    <a:p>
                      <a:pPr indent="0" lvl="0" marL="0" marR="0" rtl="0" algn="l">
                        <a:spcBef>
                          <a:spcPts val="0"/>
                        </a:spcBef>
                        <a:spcAft>
                          <a:spcPts val="0"/>
                        </a:spcAft>
                        <a:buNone/>
                      </a:pPr>
                      <a:r>
                        <a:t/>
                      </a:r>
                      <a:endParaRPr sz="1800"/>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產業損失</a:t>
                      </a:r>
                      <a:endParaRPr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公司損失</a:t>
                      </a:r>
                      <a:endParaRPr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產業損失</a:t>
                      </a:r>
                      <a:endParaRPr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公司損失</a:t>
                      </a:r>
                      <a:endParaRPr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產業指數</a:t>
                      </a:r>
                      <a:endParaRPr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損失起陪</a:t>
                      </a:r>
                      <a:endParaRPr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66825">
                <a:tc vMerge="1"/>
                <a:tc>
                  <a:txBody>
                    <a:bodyPr/>
                    <a:lstStyle/>
                    <a:p>
                      <a:pPr indent="0" lvl="0" marL="0" marR="0" rtl="0" algn="l">
                        <a:spcBef>
                          <a:spcPts val="0"/>
                        </a:spcBef>
                        <a:spcAft>
                          <a:spcPts val="0"/>
                        </a:spcAft>
                        <a:buNone/>
                      </a:pPr>
                      <a:r>
                        <a:t/>
                      </a:r>
                      <a:endParaRPr sz="1800"/>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0</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0</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0</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0</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C00000"/>
                          </a:solidFill>
                          <a:latin typeface="Arial"/>
                          <a:ea typeface="Arial"/>
                          <a:cs typeface="Arial"/>
                          <a:sym typeface="Arial"/>
                        </a:rPr>
                        <a:t>不注資</a:t>
                      </a:r>
                      <a:endParaRPr sz="2400">
                        <a:solidFill>
                          <a:srgbClr val="C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C00000"/>
                          </a:solidFill>
                          <a:latin typeface="Arial"/>
                          <a:ea typeface="Arial"/>
                          <a:cs typeface="Arial"/>
                          <a:sym typeface="Arial"/>
                        </a:rPr>
                        <a:t>不注資</a:t>
                      </a:r>
                      <a:endParaRPr sz="2400">
                        <a:solidFill>
                          <a:srgbClr val="C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66825">
                <a:tc vMerge="1"/>
                <a:tc>
                  <a:txBody>
                    <a:bodyPr/>
                    <a:lstStyle/>
                    <a:p>
                      <a:pPr indent="0" lvl="0" marL="0" marR="0" rtl="0" algn="l">
                        <a:spcBef>
                          <a:spcPts val="0"/>
                        </a:spcBef>
                        <a:spcAft>
                          <a:spcPts val="0"/>
                        </a:spcAft>
                        <a:buNone/>
                      </a:pPr>
                      <a:r>
                        <a:t/>
                      </a:r>
                      <a:endParaRPr sz="1800"/>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0.333333</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0.333333</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C00000"/>
                          </a:solidFill>
                          <a:latin typeface="Arial"/>
                          <a:ea typeface="Arial"/>
                          <a:cs typeface="Arial"/>
                          <a:sym typeface="Arial"/>
                        </a:rPr>
                        <a:t>不注資</a:t>
                      </a:r>
                      <a:endParaRPr sz="2400">
                        <a:solidFill>
                          <a:srgbClr val="C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66825">
                <a:tc vMerge="1"/>
                <a:tc>
                  <a:txBody>
                    <a:bodyPr/>
                    <a:lstStyle/>
                    <a:p>
                      <a:pPr indent="0" lvl="0" marL="0" marR="0" rtl="0" algn="l">
                        <a:spcBef>
                          <a:spcPts val="0"/>
                        </a:spcBef>
                        <a:spcAft>
                          <a:spcPts val="0"/>
                        </a:spcAft>
                        <a:buNone/>
                      </a:pPr>
                      <a:r>
                        <a:t/>
                      </a:r>
                      <a:endParaRPr sz="1800"/>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66825">
                <a:tc vMerge="1"/>
                <a:tc>
                  <a:txBody>
                    <a:bodyPr/>
                    <a:lstStyle/>
                    <a:p>
                      <a:pPr indent="0" lvl="0" marL="0" marR="0" rtl="0" algn="l">
                        <a:spcBef>
                          <a:spcPts val="0"/>
                        </a:spcBef>
                        <a:spcAft>
                          <a:spcPts val="0"/>
                        </a:spcAft>
                        <a:buNone/>
                      </a:pPr>
                      <a:r>
                        <a:t/>
                      </a:r>
                      <a:endParaRPr sz="1800"/>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1.666667</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1.666667</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66825">
                <a:tc vMerge="1"/>
                <a:tc>
                  <a:txBody>
                    <a:bodyPr/>
                    <a:lstStyle/>
                    <a:p>
                      <a:pPr indent="0" lvl="0" marL="0" marR="0" rtl="0" algn="l">
                        <a:spcBef>
                          <a:spcPts val="0"/>
                        </a:spcBef>
                        <a:spcAft>
                          <a:spcPts val="0"/>
                        </a:spcAft>
                        <a:buNone/>
                      </a:pPr>
                      <a:r>
                        <a:t/>
                      </a:r>
                      <a:endParaRPr sz="1800"/>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1.333333</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1.333333</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66825">
                <a:tc vMerge="1"/>
                <a:tc>
                  <a:txBody>
                    <a:bodyPr/>
                    <a:lstStyle/>
                    <a:p>
                      <a:pPr indent="0" lvl="0" marL="0" marR="0" rtl="0" algn="l">
                        <a:spcBef>
                          <a:spcPts val="0"/>
                        </a:spcBef>
                        <a:spcAft>
                          <a:spcPts val="0"/>
                        </a:spcAft>
                        <a:buNone/>
                      </a:pPr>
                      <a:r>
                        <a:t/>
                      </a:r>
                      <a:endParaRPr sz="1800"/>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66825">
                <a:tc vMerge="1"/>
                <a:tc>
                  <a:txBody>
                    <a:bodyPr/>
                    <a:lstStyle/>
                    <a:p>
                      <a:pPr indent="0" lvl="0" marL="0" marR="0" rtl="0" algn="l">
                        <a:spcBef>
                          <a:spcPts val="0"/>
                        </a:spcBef>
                        <a:spcAft>
                          <a:spcPts val="0"/>
                        </a:spcAft>
                        <a:buNone/>
                      </a:pPr>
                      <a:r>
                        <a:t/>
                      </a:r>
                      <a:endParaRPr sz="1800"/>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2.666667</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US" sz="2400">
                          <a:solidFill>
                            <a:srgbClr val="000000"/>
                          </a:solidFill>
                          <a:latin typeface="PMingLiu"/>
                          <a:ea typeface="PMingLiu"/>
                          <a:cs typeface="PMingLiu"/>
                          <a:sym typeface="PMingLiu"/>
                        </a:rPr>
                        <a:t>2.666667</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注資</a:t>
                      </a:r>
                      <a:endParaRPr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
          <p:cNvSpPr txBox="1"/>
          <p:nvPr>
            <p:ph type="title"/>
          </p:nvPr>
        </p:nvSpPr>
        <p:spPr>
          <a:xfrm>
            <a:off x="1333499" y="1020445"/>
            <a:ext cx="317182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OUTLINE</a:t>
            </a:r>
            <a:endParaRPr sz="4800"/>
          </a:p>
        </p:txBody>
      </p:sp>
      <p:sp>
        <p:nvSpPr>
          <p:cNvPr id="304" name="Google Shape;304;p2"/>
          <p:cNvSpPr txBox="1"/>
          <p:nvPr>
            <p:ph idx="1" type="body"/>
          </p:nvPr>
        </p:nvSpPr>
        <p:spPr>
          <a:xfrm>
            <a:off x="1333499" y="2924175"/>
            <a:ext cx="3171825" cy="25193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20000"/>
              </a:lnSpc>
              <a:spcBef>
                <a:spcPts val="0"/>
              </a:spcBef>
              <a:spcAft>
                <a:spcPts val="0"/>
              </a:spcAft>
              <a:buClr>
                <a:schemeClr val="lt1"/>
              </a:buClr>
              <a:buSzPct val="100000"/>
              <a:buFont typeface="Arial"/>
              <a:buAutoNum type="arabicPeriod"/>
            </a:pPr>
            <a:r>
              <a:rPr lang="en-US" sz="2400">
                <a:latin typeface="Arial"/>
                <a:ea typeface="Arial"/>
                <a:cs typeface="Arial"/>
                <a:sym typeface="Arial"/>
              </a:rPr>
              <a:t>研究貢獻與簡介</a:t>
            </a:r>
            <a:endParaRPr/>
          </a:p>
          <a:p>
            <a:pPr indent="-342900" lvl="0" marL="342900" rtl="0" algn="l">
              <a:lnSpc>
                <a:spcPct val="120000"/>
              </a:lnSpc>
              <a:spcBef>
                <a:spcPts val="1000"/>
              </a:spcBef>
              <a:spcAft>
                <a:spcPts val="0"/>
              </a:spcAft>
              <a:buClr>
                <a:schemeClr val="lt1"/>
              </a:buClr>
              <a:buSzPct val="100000"/>
              <a:buFont typeface="Arial"/>
              <a:buAutoNum type="arabicPeriod"/>
            </a:pPr>
            <a:r>
              <a:rPr lang="en-US" sz="2400">
                <a:latin typeface="Arial"/>
                <a:ea typeface="Arial"/>
                <a:cs typeface="Arial"/>
                <a:sym typeface="Arial"/>
              </a:rPr>
              <a:t>文獻回顧</a:t>
            </a:r>
            <a:endParaRPr/>
          </a:p>
          <a:p>
            <a:pPr indent="-342900" lvl="0" marL="342900" rtl="0" algn="l">
              <a:lnSpc>
                <a:spcPct val="120000"/>
              </a:lnSpc>
              <a:spcBef>
                <a:spcPts val="1000"/>
              </a:spcBef>
              <a:spcAft>
                <a:spcPts val="0"/>
              </a:spcAft>
              <a:buClr>
                <a:schemeClr val="lt1"/>
              </a:buClr>
              <a:buSzPct val="100000"/>
              <a:buFont typeface="Arial"/>
              <a:buAutoNum type="arabicPeriod"/>
            </a:pPr>
            <a:r>
              <a:rPr lang="en-US" sz="2400">
                <a:latin typeface="Arial"/>
                <a:ea typeface="Arial"/>
                <a:cs typeface="Arial"/>
                <a:sym typeface="Arial"/>
              </a:rPr>
              <a:t>模型架構</a:t>
            </a:r>
            <a:endParaRPr/>
          </a:p>
          <a:p>
            <a:pPr indent="-342900" lvl="0" marL="342900" rtl="0" algn="l">
              <a:lnSpc>
                <a:spcPct val="120000"/>
              </a:lnSpc>
              <a:spcBef>
                <a:spcPts val="1000"/>
              </a:spcBef>
              <a:spcAft>
                <a:spcPts val="0"/>
              </a:spcAft>
              <a:buClr>
                <a:schemeClr val="lt1"/>
              </a:buClr>
              <a:buSzPct val="100000"/>
              <a:buFont typeface="Arial"/>
              <a:buAutoNum type="arabicPeriod"/>
            </a:pPr>
            <a:r>
              <a:rPr lang="en-US" sz="2400">
                <a:latin typeface="Arial"/>
                <a:ea typeface="Arial"/>
                <a:cs typeface="Arial"/>
                <a:sym typeface="Arial"/>
              </a:rPr>
              <a:t>數值分析</a:t>
            </a:r>
            <a:endParaRPr/>
          </a:p>
          <a:p>
            <a:pPr indent="-342900" lvl="0" marL="342900" rtl="0" algn="l">
              <a:lnSpc>
                <a:spcPct val="120000"/>
              </a:lnSpc>
              <a:spcBef>
                <a:spcPts val="1000"/>
              </a:spcBef>
              <a:spcAft>
                <a:spcPts val="0"/>
              </a:spcAft>
              <a:buClr>
                <a:schemeClr val="lt1"/>
              </a:buClr>
              <a:buSzPct val="100000"/>
              <a:buFont typeface="Arial"/>
              <a:buAutoNum type="arabicPeriod"/>
            </a:pPr>
            <a:r>
              <a:rPr lang="en-US" sz="2400">
                <a:latin typeface="Arial"/>
                <a:ea typeface="Arial"/>
                <a:cs typeface="Arial"/>
                <a:sym typeface="Arial"/>
              </a:rPr>
              <a:t>結論</a:t>
            </a:r>
            <a:endParaRPr/>
          </a:p>
        </p:txBody>
      </p:sp>
      <p:sp>
        <p:nvSpPr>
          <p:cNvPr id="305" name="Google Shape;305;p2"/>
          <p:cNvSpPr txBox="1"/>
          <p:nvPr>
            <p:ph idx="12" type="sldNum"/>
          </p:nvPr>
        </p:nvSpPr>
        <p:spPr>
          <a:xfrm>
            <a:off x="5536305" y="6356350"/>
            <a:ext cx="98755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0"/>
          <p:cNvSpPr txBox="1"/>
          <p:nvPr>
            <p:ph type="title"/>
          </p:nvPr>
        </p:nvSpPr>
        <p:spPr>
          <a:xfrm>
            <a:off x="164135" y="30996"/>
            <a:ext cx="9715962" cy="8463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latin typeface="Arial"/>
                <a:ea typeface="Arial"/>
                <a:cs typeface="Arial"/>
                <a:sym typeface="Arial"/>
              </a:rPr>
              <a:t>情境一:公司發行</a:t>
            </a:r>
            <a:r>
              <a:rPr lang="en-US">
                <a:highlight>
                  <a:srgbClr val="FFFF00"/>
                </a:highlight>
                <a:latin typeface="Arial"/>
                <a:ea typeface="Arial"/>
                <a:cs typeface="Arial"/>
                <a:sym typeface="Arial"/>
              </a:rPr>
              <a:t>產業指數</a:t>
            </a:r>
            <a:r>
              <a:rPr lang="en-US">
                <a:latin typeface="Arial"/>
                <a:ea typeface="Arial"/>
                <a:cs typeface="Arial"/>
                <a:sym typeface="Arial"/>
              </a:rPr>
              <a:t>部分注資型債劵(履約門檻=1)</a:t>
            </a:r>
            <a:endParaRPr>
              <a:latin typeface="Arial"/>
              <a:ea typeface="Arial"/>
              <a:cs typeface="Arial"/>
              <a:sym typeface="Arial"/>
            </a:endParaRPr>
          </a:p>
        </p:txBody>
      </p:sp>
      <p:pic>
        <p:nvPicPr>
          <p:cNvPr descr="一張含有 文字, 螢幕擷取畫面, 圖表, 字型 的圖片&#10;&#10;自動產生的描述" id="472" name="Google Shape;472;p20"/>
          <p:cNvPicPr preferRelativeResize="0"/>
          <p:nvPr/>
        </p:nvPicPr>
        <p:blipFill rotWithShape="1">
          <a:blip r:embed="rId3">
            <a:alphaModFix/>
          </a:blip>
          <a:srcRect b="0" l="0" r="0" t="0"/>
          <a:stretch/>
        </p:blipFill>
        <p:spPr>
          <a:xfrm>
            <a:off x="471337" y="960895"/>
            <a:ext cx="11249326" cy="5760580"/>
          </a:xfrm>
          <a:prstGeom prst="rect">
            <a:avLst/>
          </a:prstGeom>
          <a:noFill/>
          <a:ln>
            <a:noFill/>
          </a:ln>
        </p:spPr>
      </p:pic>
      <p:sp>
        <p:nvSpPr>
          <p:cNvPr id="473" name="Google Shape;473;p20"/>
          <p:cNvSpPr txBox="1"/>
          <p:nvPr/>
        </p:nvSpPr>
        <p:spPr>
          <a:xfrm>
            <a:off x="2882684" y="3621814"/>
            <a:ext cx="1007390"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不注資</a:t>
            </a:r>
            <a:endParaRPr/>
          </a:p>
        </p:txBody>
      </p:sp>
      <p:sp>
        <p:nvSpPr>
          <p:cNvPr id="474" name="Google Shape;474;p20"/>
          <p:cNvSpPr txBox="1"/>
          <p:nvPr/>
        </p:nvSpPr>
        <p:spPr>
          <a:xfrm>
            <a:off x="5257799" y="4366857"/>
            <a:ext cx="1359977"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注資0單位</a:t>
            </a:r>
            <a:endParaRPr/>
          </a:p>
        </p:txBody>
      </p:sp>
      <p:sp>
        <p:nvSpPr>
          <p:cNvPr id="475" name="Google Shape;475;p20"/>
          <p:cNvSpPr txBox="1"/>
          <p:nvPr/>
        </p:nvSpPr>
        <p:spPr>
          <a:xfrm>
            <a:off x="9966701" y="3841185"/>
            <a:ext cx="1359977"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注資0單位</a:t>
            </a:r>
            <a:endParaRPr/>
          </a:p>
        </p:txBody>
      </p:sp>
      <p:sp>
        <p:nvSpPr>
          <p:cNvPr id="476" name="Google Shape;476;p20"/>
          <p:cNvSpPr txBox="1"/>
          <p:nvPr/>
        </p:nvSpPr>
        <p:spPr>
          <a:xfrm>
            <a:off x="9966700" y="4767185"/>
            <a:ext cx="1359977"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注資0單位</a:t>
            </a:r>
            <a:endParaRPr/>
          </a:p>
        </p:txBody>
      </p:sp>
      <p:sp>
        <p:nvSpPr>
          <p:cNvPr id="477" name="Google Shape;477;p20"/>
          <p:cNvSpPr txBox="1"/>
          <p:nvPr/>
        </p:nvSpPr>
        <p:spPr>
          <a:xfrm>
            <a:off x="9966699" y="6019966"/>
            <a:ext cx="1359977"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注資0單位</a:t>
            </a:r>
            <a:endParaRPr/>
          </a:p>
        </p:txBody>
      </p:sp>
      <p:sp>
        <p:nvSpPr>
          <p:cNvPr id="478" name="Google Shape;478;p20"/>
          <p:cNvSpPr txBox="1"/>
          <p:nvPr/>
        </p:nvSpPr>
        <p:spPr>
          <a:xfrm>
            <a:off x="5273297" y="2735828"/>
            <a:ext cx="1007390"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不注資</a:t>
            </a:r>
            <a:endParaRPr/>
          </a:p>
        </p:txBody>
      </p:sp>
      <p:sp>
        <p:nvSpPr>
          <p:cNvPr id="479" name="Google Shape;479;p20"/>
          <p:cNvSpPr txBox="1"/>
          <p:nvPr/>
        </p:nvSpPr>
        <p:spPr>
          <a:xfrm>
            <a:off x="5284920" y="6326456"/>
            <a:ext cx="1359977"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注資1單位</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1"/>
          <p:cNvSpPr txBox="1"/>
          <p:nvPr>
            <p:ph type="title"/>
          </p:nvPr>
        </p:nvSpPr>
        <p:spPr>
          <a:xfrm>
            <a:off x="125461" y="-123984"/>
            <a:ext cx="10087921" cy="11455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latin typeface="Arial"/>
                <a:ea typeface="Arial"/>
                <a:cs typeface="Arial"/>
                <a:sym typeface="Arial"/>
              </a:rPr>
              <a:t>情境二:公司發行</a:t>
            </a:r>
            <a:r>
              <a:rPr lang="en-US">
                <a:highlight>
                  <a:srgbClr val="FFFF00"/>
                </a:highlight>
                <a:latin typeface="Arial"/>
                <a:ea typeface="Arial"/>
                <a:cs typeface="Arial"/>
                <a:sym typeface="Arial"/>
              </a:rPr>
              <a:t>損失起賠</a:t>
            </a:r>
            <a:r>
              <a:rPr lang="en-US">
                <a:latin typeface="Arial"/>
                <a:ea typeface="Arial"/>
                <a:cs typeface="Arial"/>
                <a:sym typeface="Arial"/>
              </a:rPr>
              <a:t>部分注資型債劵(履約門檻=1)</a:t>
            </a:r>
            <a:endParaRPr>
              <a:latin typeface="Arial"/>
              <a:ea typeface="Arial"/>
              <a:cs typeface="Arial"/>
              <a:sym typeface="Arial"/>
            </a:endParaRPr>
          </a:p>
        </p:txBody>
      </p:sp>
      <p:pic>
        <p:nvPicPr>
          <p:cNvPr descr="一張含有 文字, 螢幕擷取畫面, 圖表, 字型 的圖片&#10;&#10;自動產生的描述" id="485" name="Google Shape;485;p21"/>
          <p:cNvPicPr preferRelativeResize="0"/>
          <p:nvPr/>
        </p:nvPicPr>
        <p:blipFill rotWithShape="1">
          <a:blip r:embed="rId3">
            <a:alphaModFix/>
          </a:blip>
          <a:srcRect b="0" l="0" r="0" t="0"/>
          <a:stretch/>
        </p:blipFill>
        <p:spPr>
          <a:xfrm>
            <a:off x="471337" y="960895"/>
            <a:ext cx="11249326" cy="5760580"/>
          </a:xfrm>
          <a:prstGeom prst="rect">
            <a:avLst/>
          </a:prstGeom>
          <a:noFill/>
          <a:ln>
            <a:noFill/>
          </a:ln>
        </p:spPr>
      </p:pic>
      <p:sp>
        <p:nvSpPr>
          <p:cNvPr id="486" name="Google Shape;486;p21"/>
          <p:cNvSpPr txBox="1"/>
          <p:nvPr/>
        </p:nvSpPr>
        <p:spPr>
          <a:xfrm>
            <a:off x="2882684" y="3621814"/>
            <a:ext cx="1007390"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不注資</a:t>
            </a:r>
            <a:endParaRPr/>
          </a:p>
        </p:txBody>
      </p:sp>
      <p:sp>
        <p:nvSpPr>
          <p:cNvPr id="487" name="Google Shape;487;p21"/>
          <p:cNvSpPr txBox="1"/>
          <p:nvPr/>
        </p:nvSpPr>
        <p:spPr>
          <a:xfrm>
            <a:off x="5257799" y="4366857"/>
            <a:ext cx="1359977"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注資0單位</a:t>
            </a:r>
            <a:endParaRPr/>
          </a:p>
        </p:txBody>
      </p:sp>
      <p:sp>
        <p:nvSpPr>
          <p:cNvPr id="488" name="Google Shape;488;p21"/>
          <p:cNvSpPr txBox="1"/>
          <p:nvPr/>
        </p:nvSpPr>
        <p:spPr>
          <a:xfrm>
            <a:off x="9966699" y="3883736"/>
            <a:ext cx="882113"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不注資</a:t>
            </a:r>
            <a:endParaRPr/>
          </a:p>
        </p:txBody>
      </p:sp>
      <p:sp>
        <p:nvSpPr>
          <p:cNvPr id="489" name="Google Shape;489;p21"/>
          <p:cNvSpPr txBox="1"/>
          <p:nvPr/>
        </p:nvSpPr>
        <p:spPr>
          <a:xfrm>
            <a:off x="9966700" y="4767185"/>
            <a:ext cx="1359977"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注資0單位</a:t>
            </a:r>
            <a:endParaRPr/>
          </a:p>
        </p:txBody>
      </p:sp>
      <p:sp>
        <p:nvSpPr>
          <p:cNvPr id="490" name="Google Shape;490;p21"/>
          <p:cNvSpPr txBox="1"/>
          <p:nvPr/>
        </p:nvSpPr>
        <p:spPr>
          <a:xfrm>
            <a:off x="9966699" y="6019966"/>
            <a:ext cx="1626033"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注資2/3單位</a:t>
            </a:r>
            <a:endParaRPr/>
          </a:p>
        </p:txBody>
      </p:sp>
      <p:sp>
        <p:nvSpPr>
          <p:cNvPr id="491" name="Google Shape;491;p21"/>
          <p:cNvSpPr txBox="1"/>
          <p:nvPr/>
        </p:nvSpPr>
        <p:spPr>
          <a:xfrm>
            <a:off x="5273297" y="2735828"/>
            <a:ext cx="1007390"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不注資</a:t>
            </a:r>
            <a:endParaRPr/>
          </a:p>
        </p:txBody>
      </p:sp>
      <p:sp>
        <p:nvSpPr>
          <p:cNvPr id="492" name="Google Shape;492;p21"/>
          <p:cNvSpPr txBox="1"/>
          <p:nvPr/>
        </p:nvSpPr>
        <p:spPr>
          <a:xfrm>
            <a:off x="5284920" y="6326456"/>
            <a:ext cx="1359977" cy="36933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注資1單位</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2"/>
          <p:cNvSpPr txBox="1"/>
          <p:nvPr>
            <p:ph type="title"/>
          </p:nvPr>
        </p:nvSpPr>
        <p:spPr>
          <a:xfrm>
            <a:off x="838200" y="-11022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DFKai-SB"/>
              <a:buNone/>
            </a:pPr>
            <a:r>
              <a:rPr lang="en-US">
                <a:latin typeface="DFKai-SB"/>
                <a:ea typeface="DFKai-SB"/>
                <a:cs typeface="DFKai-SB"/>
                <a:sym typeface="DFKai-SB"/>
              </a:rPr>
              <a:t>TRADE-OFF THEORY</a:t>
            </a:r>
            <a:endParaRPr/>
          </a:p>
        </p:txBody>
      </p:sp>
      <p:sp>
        <p:nvSpPr>
          <p:cNvPr id="498" name="Google Shape;49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9" name="Google Shape;499;p22"/>
          <p:cNvSpPr txBox="1"/>
          <p:nvPr/>
        </p:nvSpPr>
        <p:spPr>
          <a:xfrm>
            <a:off x="1167493" y="941112"/>
            <a:ext cx="10643506" cy="5415237"/>
          </a:xfrm>
          <a:prstGeom prst="rect">
            <a:avLst/>
          </a:prstGeom>
          <a:blipFill rotWithShape="1">
            <a:blip r:embed="rId3">
              <a:alphaModFix/>
            </a:blip>
            <a:stretch>
              <a:fillRect b="0" l="-515" r="0" t="-8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3"/>
          <p:cNvSpPr txBox="1"/>
          <p:nvPr>
            <p:ph type="title"/>
          </p:nvPr>
        </p:nvSpPr>
        <p:spPr>
          <a:xfrm>
            <a:off x="2209621" y="0"/>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cap="none">
                <a:latin typeface="Arial"/>
                <a:ea typeface="Arial"/>
                <a:cs typeface="Arial"/>
                <a:sym typeface="Arial"/>
              </a:rPr>
              <a:t>交易區間</a:t>
            </a:r>
            <a:endParaRPr/>
          </a:p>
        </p:txBody>
      </p:sp>
      <p:sp>
        <p:nvSpPr>
          <p:cNvPr id="506" name="Google Shape;506;p23"/>
          <p:cNvSpPr txBox="1"/>
          <p:nvPr>
            <p:ph idx="1" type="body"/>
          </p:nvPr>
        </p:nvSpPr>
        <p:spPr>
          <a:xfrm>
            <a:off x="277303" y="806961"/>
            <a:ext cx="11637394" cy="4575487"/>
          </a:xfrm>
          <a:prstGeom prst="rect">
            <a:avLst/>
          </a:prstGeom>
          <a:blipFill rotWithShape="1">
            <a:blip r:embed="rId3">
              <a:alphaModFix/>
            </a:blip>
            <a:stretch>
              <a:fillRect b="0" l="-523" r="-365" t="0"/>
            </a:stretch>
          </a:blip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2000"/>
              <a:buNone/>
            </a:pPr>
            <a:r>
              <a:rPr lang="en-US"/>
              <a:t> </a:t>
            </a:r>
            <a:endParaRPr/>
          </a:p>
        </p:txBody>
      </p:sp>
      <p:pic>
        <p:nvPicPr>
          <p:cNvPr id="507" name="Google Shape;507;p23"/>
          <p:cNvPicPr preferRelativeResize="0"/>
          <p:nvPr/>
        </p:nvPicPr>
        <p:blipFill rotWithShape="1">
          <a:blip r:embed="rId4">
            <a:alphaModFix/>
          </a:blip>
          <a:srcRect b="0" l="0" r="0" t="4988"/>
          <a:stretch/>
        </p:blipFill>
        <p:spPr>
          <a:xfrm>
            <a:off x="6739994" y="2511433"/>
            <a:ext cx="4499684" cy="1835133"/>
          </a:xfrm>
          <a:prstGeom prst="rect">
            <a:avLst/>
          </a:prstGeom>
          <a:noFill/>
          <a:ln cap="flat" cmpd="sng" w="9525">
            <a:solidFill>
              <a:schemeClr val="accent1"/>
            </a:solidFill>
            <a:prstDash val="solid"/>
            <a:round/>
            <a:headEnd len="sm" w="sm" type="none"/>
            <a:tailEnd len="sm" w="sm" type="none"/>
          </a:ln>
        </p:spPr>
      </p:pic>
      <p:pic>
        <p:nvPicPr>
          <p:cNvPr id="508" name="Google Shape;508;p23"/>
          <p:cNvPicPr preferRelativeResize="0"/>
          <p:nvPr/>
        </p:nvPicPr>
        <p:blipFill rotWithShape="1">
          <a:blip r:embed="rId5">
            <a:alphaModFix/>
          </a:blip>
          <a:srcRect b="0" l="0" r="0" t="0"/>
          <a:stretch/>
        </p:blipFill>
        <p:spPr>
          <a:xfrm>
            <a:off x="7243119" y="4934143"/>
            <a:ext cx="3996559" cy="1725328"/>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4"/>
          <p:cNvSpPr txBox="1"/>
          <p:nvPr>
            <p:ph type="title"/>
          </p:nvPr>
        </p:nvSpPr>
        <p:spPr>
          <a:xfrm>
            <a:off x="2196921" y="-91153"/>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cap="none">
                <a:latin typeface="Arial"/>
                <a:ea typeface="Arial"/>
                <a:cs typeface="Arial"/>
                <a:sym typeface="Arial"/>
              </a:rPr>
              <a:t>交易區間🡪</a:t>
            </a:r>
            <a:r>
              <a:rPr b="1" lang="en-US" cap="none">
                <a:latin typeface="Arial"/>
                <a:ea typeface="Arial"/>
                <a:cs typeface="Arial"/>
                <a:sym typeface="Arial"/>
              </a:rPr>
              <a:t>巨災本金注資金額為商品</a:t>
            </a:r>
            <a:endParaRPr/>
          </a:p>
        </p:txBody>
      </p:sp>
      <p:sp>
        <p:nvSpPr>
          <p:cNvPr id="515" name="Google Shape;515;p24"/>
          <p:cNvSpPr txBox="1"/>
          <p:nvPr>
            <p:ph idx="1" type="body"/>
          </p:nvPr>
        </p:nvSpPr>
        <p:spPr>
          <a:xfrm>
            <a:off x="277303" y="806961"/>
            <a:ext cx="11637300" cy="4575600"/>
          </a:xfrm>
          <a:prstGeom prst="rect">
            <a:avLst/>
          </a:prstGeom>
          <a:blipFill rotWithShape="1">
            <a:blip r:embed="rId3">
              <a:alphaModFix/>
            </a:blip>
            <a:stretch>
              <a:fillRect b="0" l="-523" r="-365" t="0"/>
            </a:stretch>
          </a:blip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2000"/>
              <a:buNone/>
            </a:pPr>
            <a:r>
              <a:rPr lang="en-US"/>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25"/>
          <p:cNvSpPr txBox="1"/>
          <p:nvPr>
            <p:ph type="ctrTitle"/>
          </p:nvPr>
        </p:nvSpPr>
        <p:spPr>
          <a:xfrm>
            <a:off x="6174659" y="2571235"/>
            <a:ext cx="5525728" cy="17155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ATTACHMENT轉換模型</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6"/>
          <p:cNvSpPr txBox="1"/>
          <p:nvPr/>
        </p:nvSpPr>
        <p:spPr>
          <a:xfrm>
            <a:off x="439603" y="383217"/>
            <a:ext cx="100380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3"/>
                </a:solidFill>
                <a:latin typeface="Arial"/>
                <a:ea typeface="Arial"/>
                <a:cs typeface="Arial"/>
                <a:sym typeface="Arial"/>
              </a:rPr>
              <a:t>轉換方式</a:t>
            </a:r>
            <a:endParaRPr b="1" sz="2400">
              <a:solidFill>
                <a:schemeClr val="accent3"/>
              </a:solidFill>
              <a:latin typeface="Arial"/>
              <a:ea typeface="Arial"/>
              <a:cs typeface="Arial"/>
              <a:sym typeface="Arial"/>
            </a:endParaRPr>
          </a:p>
        </p:txBody>
      </p:sp>
      <p:sp>
        <p:nvSpPr>
          <p:cNvPr id="527" name="Google Shape;527;p26"/>
          <p:cNvSpPr txBox="1"/>
          <p:nvPr/>
        </p:nvSpPr>
        <p:spPr>
          <a:xfrm>
            <a:off x="213360" y="1158240"/>
            <a:ext cx="11043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圖示 : </a:t>
            </a:r>
            <a:endParaRPr/>
          </a:p>
        </p:txBody>
      </p:sp>
      <p:pic>
        <p:nvPicPr>
          <p:cNvPr id="528" name="Google Shape;528;p26"/>
          <p:cNvPicPr preferRelativeResize="0"/>
          <p:nvPr/>
        </p:nvPicPr>
        <p:blipFill rotWithShape="1">
          <a:blip r:embed="rId3">
            <a:alphaModFix/>
          </a:blip>
          <a:srcRect b="0" l="0" r="0" t="0"/>
          <a:stretch/>
        </p:blipFill>
        <p:spPr>
          <a:xfrm>
            <a:off x="1365186" y="880626"/>
            <a:ext cx="5889054" cy="4090477"/>
          </a:xfrm>
          <a:prstGeom prst="rect">
            <a:avLst/>
          </a:prstGeom>
          <a:noFill/>
          <a:ln>
            <a:noFill/>
          </a:ln>
        </p:spPr>
      </p:pic>
      <p:sp>
        <p:nvSpPr>
          <p:cNvPr id="529" name="Google Shape;529;p26"/>
          <p:cNvSpPr txBox="1"/>
          <p:nvPr/>
        </p:nvSpPr>
        <p:spPr>
          <a:xfrm>
            <a:off x="7610823" y="1669812"/>
            <a:ext cx="3931920" cy="1200329"/>
          </a:xfrm>
          <a:prstGeom prst="rect">
            <a:avLst/>
          </a:prstGeom>
          <a:blipFill rotWithShape="1">
            <a:blip r:embed="rId4">
              <a:alphaModFix/>
            </a:blip>
            <a:stretch>
              <a:fillRect b="0" l="-1239" r="0" t="-304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cxnSp>
        <p:nvCxnSpPr>
          <p:cNvPr id="530" name="Google Shape;530;p26"/>
          <p:cNvCxnSpPr/>
          <p:nvPr/>
        </p:nvCxnSpPr>
        <p:spPr>
          <a:xfrm>
            <a:off x="3281680" y="1016000"/>
            <a:ext cx="0" cy="3322320"/>
          </a:xfrm>
          <a:prstGeom prst="straightConnector1">
            <a:avLst/>
          </a:prstGeom>
          <a:noFill/>
          <a:ln cap="flat" cmpd="sng" w="57150">
            <a:solidFill>
              <a:schemeClr val="accent1"/>
            </a:solidFill>
            <a:prstDash val="solid"/>
            <a:miter lim="800000"/>
            <a:headEnd len="sm" w="sm" type="none"/>
            <a:tailEnd len="sm" w="sm" type="none"/>
          </a:ln>
        </p:spPr>
      </p:cxnSp>
      <p:sp>
        <p:nvSpPr>
          <p:cNvPr id="531" name="Google Shape;531;p26"/>
          <p:cNvSpPr txBox="1"/>
          <p:nvPr/>
        </p:nvSpPr>
        <p:spPr>
          <a:xfrm>
            <a:off x="1991360" y="4651678"/>
            <a:ext cx="3931920" cy="1200329"/>
          </a:xfrm>
          <a:prstGeom prst="rect">
            <a:avLst/>
          </a:prstGeom>
          <a:blipFill rotWithShape="1">
            <a:blip r:embed="rId5">
              <a:alphaModFix/>
            </a:blip>
            <a:stretch>
              <a:fillRect b="0" l="-1393" r="0" t="-253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532" name="Google Shape;532;p26"/>
          <p:cNvSpPr txBox="1"/>
          <p:nvPr/>
        </p:nvSpPr>
        <p:spPr>
          <a:xfrm>
            <a:off x="4129548" y="218599"/>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ATTACHMENT轉換模型</a:t>
            </a:r>
            <a:endParaRPr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7"/>
          <p:cNvSpPr txBox="1"/>
          <p:nvPr/>
        </p:nvSpPr>
        <p:spPr>
          <a:xfrm>
            <a:off x="439603" y="383217"/>
            <a:ext cx="100380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3"/>
                </a:solidFill>
                <a:latin typeface="Arial"/>
                <a:ea typeface="Arial"/>
                <a:cs typeface="Arial"/>
                <a:sym typeface="Arial"/>
              </a:rPr>
              <a:t>轉換方式</a:t>
            </a:r>
            <a:endParaRPr b="1" sz="2400">
              <a:solidFill>
                <a:schemeClr val="accent3"/>
              </a:solidFill>
              <a:latin typeface="Arial"/>
              <a:ea typeface="Arial"/>
              <a:cs typeface="Arial"/>
              <a:sym typeface="Arial"/>
            </a:endParaRPr>
          </a:p>
        </p:txBody>
      </p:sp>
      <p:sp>
        <p:nvSpPr>
          <p:cNvPr id="538" name="Google Shape;538;p27"/>
          <p:cNvSpPr txBox="1"/>
          <p:nvPr/>
        </p:nvSpPr>
        <p:spPr>
          <a:xfrm>
            <a:off x="213360" y="1158240"/>
            <a:ext cx="11043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圖示 : </a:t>
            </a:r>
            <a:endParaRPr/>
          </a:p>
        </p:txBody>
      </p:sp>
      <p:pic>
        <p:nvPicPr>
          <p:cNvPr id="539" name="Google Shape;539;p27"/>
          <p:cNvPicPr preferRelativeResize="0"/>
          <p:nvPr/>
        </p:nvPicPr>
        <p:blipFill rotWithShape="1">
          <a:blip r:embed="rId3">
            <a:alphaModFix/>
          </a:blip>
          <a:srcRect b="0" l="0" r="0" t="0"/>
          <a:stretch/>
        </p:blipFill>
        <p:spPr>
          <a:xfrm>
            <a:off x="1365186" y="880626"/>
            <a:ext cx="5889054" cy="4090477"/>
          </a:xfrm>
          <a:prstGeom prst="rect">
            <a:avLst/>
          </a:prstGeom>
          <a:noFill/>
          <a:ln>
            <a:noFill/>
          </a:ln>
        </p:spPr>
      </p:pic>
      <p:sp>
        <p:nvSpPr>
          <p:cNvPr id="540" name="Google Shape;540;p27"/>
          <p:cNvSpPr txBox="1"/>
          <p:nvPr/>
        </p:nvSpPr>
        <p:spPr>
          <a:xfrm>
            <a:off x="7610823" y="1669812"/>
            <a:ext cx="3931920" cy="1200329"/>
          </a:xfrm>
          <a:prstGeom prst="rect">
            <a:avLst/>
          </a:prstGeom>
          <a:blipFill rotWithShape="1">
            <a:blip r:embed="rId4">
              <a:alphaModFix/>
            </a:blip>
            <a:stretch>
              <a:fillRect b="0" l="-1239" r="0" t="-304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cxnSp>
        <p:nvCxnSpPr>
          <p:cNvPr id="541" name="Google Shape;541;p27"/>
          <p:cNvCxnSpPr/>
          <p:nvPr/>
        </p:nvCxnSpPr>
        <p:spPr>
          <a:xfrm>
            <a:off x="3281680" y="1016000"/>
            <a:ext cx="0" cy="3322320"/>
          </a:xfrm>
          <a:prstGeom prst="straightConnector1">
            <a:avLst/>
          </a:prstGeom>
          <a:noFill/>
          <a:ln cap="flat" cmpd="sng" w="57150">
            <a:solidFill>
              <a:schemeClr val="accent1"/>
            </a:solidFill>
            <a:prstDash val="solid"/>
            <a:miter lim="800000"/>
            <a:headEnd len="sm" w="sm" type="none"/>
            <a:tailEnd len="sm" w="sm" type="none"/>
          </a:ln>
        </p:spPr>
      </p:cxnSp>
      <p:sp>
        <p:nvSpPr>
          <p:cNvPr id="542" name="Google Shape;542;p27"/>
          <p:cNvSpPr txBox="1"/>
          <p:nvPr/>
        </p:nvSpPr>
        <p:spPr>
          <a:xfrm>
            <a:off x="4129548" y="218599"/>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ATTACHMENT轉換模型</a:t>
            </a:r>
            <a:endParaRPr sz="1800">
              <a:solidFill>
                <a:schemeClr val="dk1"/>
              </a:solidFill>
              <a:latin typeface="Arial"/>
              <a:ea typeface="Arial"/>
              <a:cs typeface="Arial"/>
              <a:sym typeface="Arial"/>
            </a:endParaRPr>
          </a:p>
        </p:txBody>
      </p:sp>
      <p:sp>
        <p:nvSpPr>
          <p:cNvPr id="543" name="Google Shape;543;p27"/>
          <p:cNvSpPr/>
          <p:nvPr/>
        </p:nvSpPr>
        <p:spPr>
          <a:xfrm>
            <a:off x="8809703" y="1527572"/>
            <a:ext cx="1769807" cy="655189"/>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4" name="Google Shape;544;p27"/>
          <p:cNvSpPr txBox="1"/>
          <p:nvPr/>
        </p:nvSpPr>
        <p:spPr>
          <a:xfrm>
            <a:off x="835744" y="4958634"/>
            <a:ext cx="10874476" cy="1018740"/>
          </a:xfrm>
          <a:prstGeom prst="rect">
            <a:avLst/>
          </a:prstGeom>
          <a:blipFill rotWithShape="1">
            <a:blip r:embed="rId5">
              <a:alphaModFix/>
            </a:blip>
            <a:stretch>
              <a:fillRect b="0" l="0" r="0" t="0"/>
            </a:stretch>
          </a:blip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cxnSp>
        <p:nvCxnSpPr>
          <p:cNvPr id="545" name="Google Shape;545;p27"/>
          <p:cNvCxnSpPr/>
          <p:nvPr/>
        </p:nvCxnSpPr>
        <p:spPr>
          <a:xfrm>
            <a:off x="2053652" y="6100997"/>
            <a:ext cx="1439056" cy="0"/>
          </a:xfrm>
          <a:prstGeom prst="straightConnector1">
            <a:avLst/>
          </a:prstGeom>
          <a:noFill/>
          <a:ln cap="flat" cmpd="sng" w="9525">
            <a:solidFill>
              <a:srgbClr val="C00000"/>
            </a:solidFill>
            <a:prstDash val="solid"/>
            <a:miter lim="800000"/>
            <a:headEnd len="sm" w="sm" type="none"/>
            <a:tailEnd len="sm" w="sm" type="none"/>
          </a:ln>
        </p:spPr>
      </p:cxnSp>
      <p:sp>
        <p:nvSpPr>
          <p:cNvPr id="546" name="Google Shape;546;p27"/>
          <p:cNvSpPr txBox="1"/>
          <p:nvPr/>
        </p:nvSpPr>
        <p:spPr>
          <a:xfrm>
            <a:off x="6463261" y="6301203"/>
            <a:ext cx="17838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巨災發生2次</a:t>
            </a:r>
            <a:endParaRPr/>
          </a:p>
        </p:txBody>
      </p:sp>
      <p:cxnSp>
        <p:nvCxnSpPr>
          <p:cNvPr id="547" name="Google Shape;547;p27"/>
          <p:cNvCxnSpPr/>
          <p:nvPr/>
        </p:nvCxnSpPr>
        <p:spPr>
          <a:xfrm>
            <a:off x="4129548" y="6100997"/>
            <a:ext cx="7413195" cy="0"/>
          </a:xfrm>
          <a:prstGeom prst="straightConnector1">
            <a:avLst/>
          </a:prstGeom>
          <a:noFill/>
          <a:ln cap="flat" cmpd="sng" w="9525">
            <a:solidFill>
              <a:srgbClr val="C00000"/>
            </a:solidFill>
            <a:prstDash val="solid"/>
            <a:miter lim="800000"/>
            <a:headEnd len="sm" w="sm" type="none"/>
            <a:tailEnd len="sm" w="sm" type="none"/>
          </a:ln>
        </p:spPr>
      </p:cxnSp>
      <p:sp>
        <p:nvSpPr>
          <p:cNvPr id="548" name="Google Shape;548;p27"/>
          <p:cNvSpPr txBox="1"/>
          <p:nvPr/>
        </p:nvSpPr>
        <p:spPr>
          <a:xfrm>
            <a:off x="2206052" y="6344211"/>
            <a:ext cx="17838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巨災發生一次</a:t>
            </a:r>
            <a:endParaRPr/>
          </a:p>
        </p:txBody>
      </p:sp>
      <p:cxnSp>
        <p:nvCxnSpPr>
          <p:cNvPr id="549" name="Google Shape;549;p27"/>
          <p:cNvCxnSpPr/>
          <p:nvPr/>
        </p:nvCxnSpPr>
        <p:spPr>
          <a:xfrm flipH="1" rot="-5400000">
            <a:off x="9225851" y="3028010"/>
            <a:ext cx="2668500" cy="978000"/>
          </a:xfrm>
          <a:prstGeom prst="bentConnector3">
            <a:avLst>
              <a:gd fmla="val 50000" name="adj1"/>
            </a:avLst>
          </a:prstGeom>
          <a:noFill/>
          <a:ln cap="flat" cmpd="sng" w="9525">
            <a:solidFill>
              <a:srgbClr val="C00000"/>
            </a:solidFill>
            <a:prstDash val="solid"/>
            <a:miter lim="800000"/>
            <a:headEnd len="sm" w="sm" type="none"/>
            <a:tailEnd len="med" w="med" type="triangle"/>
          </a:ln>
        </p:spPr>
      </p:cxnSp>
      <p:sp>
        <p:nvSpPr>
          <p:cNvPr id="550" name="Google Shape;550;p27"/>
          <p:cNvSpPr txBox="1"/>
          <p:nvPr/>
        </p:nvSpPr>
        <p:spPr>
          <a:xfrm>
            <a:off x="7991961" y="4279145"/>
            <a:ext cx="3265319" cy="369332"/>
          </a:xfrm>
          <a:prstGeom prst="rect">
            <a:avLst/>
          </a:prstGeom>
          <a:blipFill rotWithShape="1">
            <a:blip r:embed="rId6">
              <a:alphaModFix/>
            </a:blip>
            <a:stretch>
              <a:fillRect b="-26227" l="-1492" r="0" t="-983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8"/>
          <p:cNvSpPr txBox="1"/>
          <p:nvPr>
            <p:ph type="title"/>
          </p:nvPr>
        </p:nvSpPr>
        <p:spPr>
          <a:xfrm>
            <a:off x="103240" y="268954"/>
            <a:ext cx="11581734" cy="1325563"/>
          </a:xfrm>
          <a:prstGeom prst="rect">
            <a:avLst/>
          </a:prstGeom>
          <a:blipFill rotWithShape="1">
            <a:blip r:embed="rId3">
              <a:alphaModFix/>
            </a:blip>
            <a:stretch>
              <a:fillRect b="0" l="-210" r="-103" t="0"/>
            </a:stretch>
          </a:blip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800"/>
              <a:buFont typeface="Arial"/>
              <a:buNone/>
            </a:pPr>
            <a:r>
              <a:rPr lang="en-US"/>
              <a:t> </a:t>
            </a:r>
            <a:endParaRPr/>
          </a:p>
        </p:txBody>
      </p:sp>
      <p:sp>
        <p:nvSpPr>
          <p:cNvPr id="556" name="Google Shape;556;p28"/>
          <p:cNvSpPr txBox="1"/>
          <p:nvPr>
            <p:ph idx="10" type="dt"/>
          </p:nvPr>
        </p:nvSpPr>
        <p:spPr>
          <a:xfrm>
            <a:off x="103240" y="6310312"/>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2024/9/12</a:t>
            </a:r>
            <a:endParaRPr/>
          </a:p>
        </p:txBody>
      </p:sp>
      <p:sp>
        <p:nvSpPr>
          <p:cNvPr id="557" name="Google Shape;5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558" name="Google Shape;558;p28"/>
          <p:cNvGraphicFramePr/>
          <p:nvPr/>
        </p:nvGraphicFramePr>
        <p:xfrm>
          <a:off x="103240" y="1921622"/>
          <a:ext cx="3000000" cy="3000000"/>
        </p:xfrm>
        <a:graphic>
          <a:graphicData uri="http://schemas.openxmlformats.org/drawingml/2006/table">
            <a:tbl>
              <a:tblPr>
                <a:noFill/>
                <a:tableStyleId>{EE6156AE-0B9C-4F19-82AC-EA0DC79C775A}</a:tableStyleId>
              </a:tblPr>
              <a:tblGrid>
                <a:gridCol w="884900"/>
                <a:gridCol w="543550"/>
                <a:gridCol w="913825"/>
                <a:gridCol w="598025"/>
                <a:gridCol w="598025"/>
                <a:gridCol w="598025"/>
                <a:gridCol w="598025"/>
                <a:gridCol w="598025"/>
                <a:gridCol w="598025"/>
                <a:gridCol w="1389975"/>
                <a:gridCol w="1487825"/>
                <a:gridCol w="619925"/>
                <a:gridCol w="635425"/>
                <a:gridCol w="914400"/>
                <a:gridCol w="1007475"/>
              </a:tblGrid>
              <a:tr h="298175">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公司</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市佔率</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V=E+D</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att.point</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att.prob</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D/V</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Parvalue</a:t>
                      </a:r>
                      <a:endParaRPr b="0" i="0" sz="1100" u="none" strike="noStrike">
                        <a:solidFill>
                          <a:srgbClr val="000000"/>
                        </a:solidFill>
                        <a:latin typeface="PMingLiu"/>
                        <a:ea typeface="PMingLiu"/>
                        <a:cs typeface="PMingLiu"/>
                        <a:sym typeface="PMingLiu"/>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Par/V</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注資方式</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trigger</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觸發原因</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SPV</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loss單位</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att model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loss/V(轉換後)</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441100">
                <a:tc>
                  <a:txBody>
                    <a:bodyPr/>
                    <a:lstStyle/>
                    <a:p>
                      <a:pPr indent="0" lvl="0" marL="0" marR="0" rtl="0" algn="l">
                        <a:spcBef>
                          <a:spcPts val="0"/>
                        </a:spcBef>
                        <a:spcAft>
                          <a:spcPts val="0"/>
                        </a:spcAft>
                        <a:buNone/>
                      </a:pPr>
                      <a:r>
                        <a:rPr b="0" i="0" lang="en-US" sz="1000" u="none" strike="noStrike">
                          <a:solidFill>
                            <a:srgbClr val="000000"/>
                          </a:solidFill>
                          <a:latin typeface="PMingLiu"/>
                          <a:ea typeface="PMingLiu"/>
                          <a:cs typeface="PMingLiu"/>
                          <a:sym typeface="PMingLiu"/>
                        </a:rPr>
                        <a:t>State Farm</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0.1573</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3.614E+11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FF0000"/>
                          </a:solidFill>
                          <a:latin typeface="PMingLiu"/>
                          <a:ea typeface="PMingLiu"/>
                          <a:cs typeface="PMingLiu"/>
                          <a:sym typeface="PMingLiu"/>
                        </a:rPr>
                        <a:t>NULL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0.0417</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0.372994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1E+09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PMingLiu"/>
                          <a:ea typeface="PMingLiu"/>
                          <a:cs typeface="PMingLiu"/>
                          <a:sym typeface="PMingLiu"/>
                        </a:rPr>
                        <a:t>0.002767</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100" u="none" strike="noStrike">
                          <a:solidFill>
                            <a:srgbClr val="000000"/>
                          </a:solidFill>
                          <a:latin typeface="PMingLiu"/>
                          <a:ea typeface="PMingLiu"/>
                          <a:cs typeface="PMingLiu"/>
                          <a:sym typeface="PMingLiu"/>
                        </a:rPr>
                        <a:t>部分</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Indemnity</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日本颱風、日本洪水、日本地震</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有</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800" u="none" strike="noStrike">
                          <a:solidFill>
                            <a:srgbClr val="000000"/>
                          </a:solidFill>
                          <a:latin typeface="PMingLiu"/>
                          <a:ea typeface="PMingLiu"/>
                          <a:cs typeface="PMingLiu"/>
                          <a:sym typeface="PMingLiu"/>
                        </a:rPr>
                        <a:t>13</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2.04E+11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0.565827</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106800">
                <a:tc>
                  <a:txBody>
                    <a:bodyPr/>
                    <a:lstStyle/>
                    <a:p>
                      <a:pPr indent="0" lvl="0" marL="0" marR="0" rtl="0" algn="l">
                        <a:spcBef>
                          <a:spcPts val="0"/>
                        </a:spcBef>
                        <a:spcAft>
                          <a:spcPts val="0"/>
                        </a:spcAft>
                        <a:buNone/>
                      </a:pPr>
                      <a:r>
                        <a:rPr b="0" i="0" lang="en-US" sz="1000" u="none" strike="noStrike">
                          <a:solidFill>
                            <a:srgbClr val="000000"/>
                          </a:solidFill>
                          <a:latin typeface="PMingLiu"/>
                          <a:ea typeface="PMingLiu"/>
                          <a:cs typeface="PMingLiu"/>
                          <a:sym typeface="PMingLiu"/>
                        </a:rPr>
                        <a:t> Mitsui Sumitomo Insurance Co. Ltd., Aioi Nissay Dowa Insurance Co., Ltd.</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0.0009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1.63277E+12</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FF0000"/>
                          </a:solidFill>
                          <a:latin typeface="PMingLiu"/>
                          <a:ea typeface="PMingLiu"/>
                          <a:cs typeface="PMingLiu"/>
                          <a:sym typeface="PMingLiu"/>
                        </a:rPr>
                        <a:t>NULL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0.0172</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0.880001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2E+08</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PMingLiu"/>
                          <a:ea typeface="PMingLiu"/>
                          <a:cs typeface="PMingLiu"/>
                          <a:sym typeface="PMingLiu"/>
                        </a:rPr>
                        <a:t>0.000122</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部分</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Indemnity</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美國風暴、美國地震</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有</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800" u="none" strike="noStrike">
                          <a:solidFill>
                            <a:srgbClr val="000000"/>
                          </a:solidFill>
                          <a:latin typeface="PMingLiu"/>
                          <a:ea typeface="PMingLiu"/>
                          <a:cs typeface="PMingLiu"/>
                          <a:sym typeface="PMingLiu"/>
                        </a:rPr>
                        <a:t>14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1.26E+09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0.000772</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41100">
                <a:tc>
                  <a:txBody>
                    <a:bodyPr/>
                    <a:lstStyle/>
                    <a:p>
                      <a:pPr indent="0" lvl="0" marL="0" marR="0" rtl="0" algn="l">
                        <a:spcBef>
                          <a:spcPts val="0"/>
                        </a:spcBef>
                        <a:spcAft>
                          <a:spcPts val="0"/>
                        </a:spcAft>
                        <a:buNone/>
                      </a:pPr>
                      <a:r>
                        <a:rPr b="0" i="0" lang="en-US" sz="1000" u="none" strike="noStrike">
                          <a:solidFill>
                            <a:srgbClr val="000000"/>
                          </a:solidFill>
                          <a:latin typeface="PMingLiu"/>
                          <a:ea typeface="PMingLiu"/>
                          <a:cs typeface="PMingLiu"/>
                          <a:sym typeface="PMingLiu"/>
                        </a:rPr>
                        <a:t>Aspen Insurance</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0.0009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15220000000</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FF0000"/>
                          </a:solidFill>
                          <a:latin typeface="PMingLiu"/>
                          <a:ea typeface="PMingLiu"/>
                          <a:cs typeface="PMingLiu"/>
                          <a:sym typeface="PMingLiu"/>
                        </a:rPr>
                        <a:t>NULL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0.0387</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0.808147</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3E+08</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PMingLiu"/>
                          <a:ea typeface="PMingLiu"/>
                          <a:cs typeface="PMingLiu"/>
                          <a:sym typeface="PMingLiu"/>
                        </a:rPr>
                        <a:t>0.019711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全部</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Industry loss index</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北美風暴和地震</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有</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800" u="none" strike="noStrike">
                          <a:solidFill>
                            <a:srgbClr val="000000"/>
                          </a:solidFill>
                          <a:latin typeface="PMingLiu"/>
                          <a:ea typeface="PMingLiu"/>
                          <a:cs typeface="PMingLiu"/>
                          <a:sym typeface="PMingLiu"/>
                        </a:rPr>
                        <a:t>13</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1.17E+09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0.076873</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41100">
                <a:tc>
                  <a:txBody>
                    <a:bodyPr/>
                    <a:lstStyle/>
                    <a:p>
                      <a:pPr indent="0" lvl="0" marL="0" marR="0" rtl="0" algn="l">
                        <a:spcBef>
                          <a:spcPts val="0"/>
                        </a:spcBef>
                        <a:spcAft>
                          <a:spcPts val="0"/>
                        </a:spcAft>
                        <a:buNone/>
                      </a:pPr>
                      <a:r>
                        <a:rPr b="0" i="0" lang="en-US" sz="1000" u="none" strike="noStrike">
                          <a:solidFill>
                            <a:srgbClr val="000000"/>
                          </a:solidFill>
                          <a:latin typeface="PMingLiu"/>
                          <a:ea typeface="PMingLiu"/>
                          <a:cs typeface="PMingLiu"/>
                          <a:sym typeface="PMingLiu"/>
                        </a:rPr>
                        <a:t>AXA SA</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0.069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1.3761E+12</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FF0000"/>
                          </a:solidFill>
                          <a:latin typeface="PMingLiu"/>
                          <a:ea typeface="PMingLiu"/>
                          <a:cs typeface="PMingLiu"/>
                          <a:sym typeface="PMingLiu"/>
                        </a:rPr>
                        <a:t>NULL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0.0058</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0.466536</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1.5E+08</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PMingLiu"/>
                          <a:ea typeface="PMingLiu"/>
                          <a:cs typeface="PMingLiu"/>
                          <a:sym typeface="PMingLiu"/>
                        </a:rPr>
                        <a:t>0.000109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部分</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Industry loss index</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美國東北部風暴</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有</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800" u="none" strike="noStrike">
                          <a:solidFill>
                            <a:srgbClr val="000000"/>
                          </a:solidFill>
                          <a:latin typeface="PMingLiu"/>
                          <a:ea typeface="PMingLiu"/>
                          <a:cs typeface="PMingLiu"/>
                          <a:sym typeface="PMingLiu"/>
                        </a:rPr>
                        <a:t>14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9.66E+10</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0.070198</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44200">
                <a:tc>
                  <a:txBody>
                    <a:bodyPr/>
                    <a:lstStyle/>
                    <a:p>
                      <a:pPr indent="0" lvl="0" marL="0" marR="0" rtl="0" algn="l">
                        <a:spcBef>
                          <a:spcPts val="0"/>
                        </a:spcBef>
                        <a:spcAft>
                          <a:spcPts val="0"/>
                        </a:spcAft>
                        <a:buNone/>
                      </a:pPr>
                      <a:r>
                        <a:rPr b="0" i="0" lang="en-US" sz="1000" u="none" strike="noStrike">
                          <a:solidFill>
                            <a:srgbClr val="000000"/>
                          </a:solidFill>
                          <a:latin typeface="PMingLiu"/>
                          <a:ea typeface="PMingLiu"/>
                          <a:cs typeface="PMingLiu"/>
                          <a:sym typeface="PMingLiu"/>
                        </a:rPr>
                        <a:t>Munich Re</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1.0689E+11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FF0000"/>
                          </a:solidFill>
                          <a:latin typeface="PMingLiu"/>
                          <a:ea typeface="PMingLiu"/>
                          <a:cs typeface="PMingLiu"/>
                          <a:sym typeface="PMingLiu"/>
                        </a:rPr>
                        <a:t>NULL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0.0226</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0.869211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3E+08</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PMingLiu"/>
                          <a:ea typeface="PMingLiu"/>
                          <a:cs typeface="PMingLiu"/>
                          <a:sym typeface="PMingLiu"/>
                        </a:rPr>
                        <a:t>0.002807</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全部</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Industry loss index</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美國多重巨災</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有</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800" u="none" strike="noStrike">
                          <a:solidFill>
                            <a:srgbClr val="000000"/>
                          </a:solidFill>
                          <a:latin typeface="PMingLiu"/>
                          <a:ea typeface="PMingLiu"/>
                          <a:cs typeface="PMingLiu"/>
                          <a:sym typeface="PMingLiu"/>
                        </a:rPr>
                        <a:t>14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1.26E+11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1.178782</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41100">
                <a:tc>
                  <a:txBody>
                    <a:bodyPr/>
                    <a:lstStyle/>
                    <a:p>
                      <a:pPr indent="0" lvl="0" marL="0" marR="0" rtl="0" algn="l">
                        <a:spcBef>
                          <a:spcPts val="0"/>
                        </a:spcBef>
                        <a:spcAft>
                          <a:spcPts val="0"/>
                        </a:spcAft>
                        <a:buNone/>
                      </a:pPr>
                      <a:r>
                        <a:rPr b="0" i="0" lang="en-US" sz="1000" u="none" strike="noStrike">
                          <a:solidFill>
                            <a:srgbClr val="000000"/>
                          </a:solidFill>
                          <a:latin typeface="PMingLiu"/>
                          <a:ea typeface="PMingLiu"/>
                          <a:cs typeface="PMingLiu"/>
                          <a:sym typeface="PMingLiu"/>
                        </a:rPr>
                        <a:t>SCOR SE</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1.3021E+11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FF0000"/>
                          </a:solidFill>
                          <a:latin typeface="PMingLiu"/>
                          <a:ea typeface="PMingLiu"/>
                          <a:cs typeface="PMingLiu"/>
                          <a:sym typeface="PMingLiu"/>
                        </a:rPr>
                        <a:t>NULL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0.0239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0.23201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75000000</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PMingLiu"/>
                          <a:ea typeface="PMingLiu"/>
                          <a:cs typeface="PMingLiu"/>
                          <a:sym typeface="PMingLiu"/>
                        </a:rPr>
                        <a:t>0.000576</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全部</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Industry loss index</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美國地震</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有</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800" u="none" strike="noStrike">
                          <a:solidFill>
                            <a:srgbClr val="000000"/>
                          </a:solidFill>
                          <a:latin typeface="PMingLiu"/>
                          <a:ea typeface="PMingLiu"/>
                          <a:cs typeface="PMingLiu"/>
                          <a:sym typeface="PMingLiu"/>
                        </a:rPr>
                        <a:t>14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5.6E+10</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0.430074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444200">
                <a:tc>
                  <a:txBody>
                    <a:bodyPr/>
                    <a:lstStyle/>
                    <a:p>
                      <a:pPr indent="0" lvl="0" marL="0" marR="0" rtl="0" algn="l">
                        <a:spcBef>
                          <a:spcPts val="0"/>
                        </a:spcBef>
                        <a:spcAft>
                          <a:spcPts val="0"/>
                        </a:spcAft>
                        <a:buNone/>
                      </a:pPr>
                      <a:r>
                        <a:rPr b="0" i="0" lang="en-US" sz="1000" u="none" strike="noStrike">
                          <a:solidFill>
                            <a:srgbClr val="000000"/>
                          </a:solidFill>
                          <a:latin typeface="PMingLiu"/>
                          <a:ea typeface="PMingLiu"/>
                          <a:cs typeface="PMingLiu"/>
                          <a:sym typeface="PMingLiu"/>
                        </a:rPr>
                        <a:t>Citizens Property Insurance</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0.0033</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10700000000</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FF0000"/>
                          </a:solidFill>
                          <a:latin typeface="PMingLiu"/>
                          <a:ea typeface="PMingLiu"/>
                          <a:cs typeface="PMingLiu"/>
                          <a:sym typeface="PMingLiu"/>
                        </a:rPr>
                        <a:t>NULL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0.0304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0.588785</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1.75E+08</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PMingLiu"/>
                          <a:ea typeface="PMingLiu"/>
                          <a:cs typeface="PMingLiu"/>
                          <a:sym typeface="PMingLiu"/>
                        </a:rPr>
                        <a:t>0.016355</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部分</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Indemnity</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加州地震</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有</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800" u="none" strike="noStrike">
                          <a:solidFill>
                            <a:srgbClr val="000000"/>
                          </a:solidFill>
                          <a:latin typeface="PMingLiu"/>
                          <a:ea typeface="PMingLiu"/>
                          <a:cs typeface="PMingLiu"/>
                          <a:sym typeface="PMingLiu"/>
                        </a:rPr>
                        <a:t>13</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4.29E+09</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0.400935</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627550">
                <a:tc>
                  <a:txBody>
                    <a:bodyPr/>
                    <a:lstStyle/>
                    <a:p>
                      <a:pPr indent="0" lvl="0" marL="0" marR="0" rtl="0" algn="l">
                        <a:spcBef>
                          <a:spcPts val="0"/>
                        </a:spcBef>
                        <a:spcAft>
                          <a:spcPts val="0"/>
                        </a:spcAft>
                        <a:buNone/>
                      </a:pPr>
                      <a:r>
                        <a:rPr b="0" i="0" lang="en-US" sz="1000" u="none" strike="noStrike">
                          <a:solidFill>
                            <a:srgbClr val="000000"/>
                          </a:solidFill>
                          <a:latin typeface="PMingLiu"/>
                          <a:ea typeface="PMingLiu"/>
                          <a:cs typeface="PMingLiu"/>
                          <a:sym typeface="PMingLiu"/>
                        </a:rPr>
                        <a:t>American Integrity Insurance Company </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0.0004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382865950</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FF0000"/>
                          </a:solidFill>
                          <a:latin typeface="PMingLiu"/>
                          <a:ea typeface="PMingLiu"/>
                          <a:cs typeface="PMingLiu"/>
                          <a:sym typeface="PMingLiu"/>
                        </a:rPr>
                        <a:t>NULL</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0.0137</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0.799422</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75000000</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PMingLiu"/>
                          <a:ea typeface="PMingLiu"/>
                          <a:cs typeface="PMingLiu"/>
                          <a:sym typeface="PMingLiu"/>
                        </a:rPr>
                        <a:t>0.195891</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部分</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Indemnity</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佛羅裡達州風暴</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u="none" strike="noStrike">
                          <a:solidFill>
                            <a:srgbClr val="000000"/>
                          </a:solidFill>
                          <a:latin typeface="PMingLiu"/>
                          <a:ea typeface="PMingLiu"/>
                          <a:cs typeface="PMingLiu"/>
                          <a:sym typeface="PMingLiu"/>
                        </a:rPr>
                        <a:t>有</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800" u="none" strike="noStrike">
                          <a:solidFill>
                            <a:srgbClr val="000000"/>
                          </a:solidFill>
                          <a:latin typeface="PMingLiu"/>
                          <a:ea typeface="PMingLiu"/>
                          <a:cs typeface="PMingLiu"/>
                          <a:sym typeface="PMingLiu"/>
                        </a:rPr>
                        <a:t>14</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5.6E+08</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1400" u="none" strike="noStrike">
                          <a:solidFill>
                            <a:srgbClr val="000000"/>
                          </a:solidFill>
                          <a:latin typeface="PMingLiu"/>
                          <a:ea typeface="PMingLiu"/>
                          <a:cs typeface="PMingLiu"/>
                          <a:sym typeface="PMingLiu"/>
                        </a:rPr>
                        <a:t>1.462653</a:t>
                      </a:r>
                      <a:endParaRPr/>
                    </a:p>
                  </a:txBody>
                  <a:tcPr marT="5975" marB="0" marR="5975" marL="5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bl>
          </a:graphicData>
        </a:graphic>
      </p:graphicFrame>
      <p:sp>
        <p:nvSpPr>
          <p:cNvPr id="559" name="Google Shape;559;p28"/>
          <p:cNvSpPr txBox="1"/>
          <p:nvPr/>
        </p:nvSpPr>
        <p:spPr>
          <a:xfrm>
            <a:off x="0" y="1552289"/>
            <a:ext cx="41393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缺失attachment point 的歷年合約 :</a:t>
            </a:r>
            <a:endParaRPr sz="1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9"/>
          <p:cNvSpPr txBox="1"/>
          <p:nvPr>
            <p:ph type="title"/>
          </p:nvPr>
        </p:nvSpPr>
        <p:spPr>
          <a:xfrm>
            <a:off x="1362075" y="1671639"/>
            <a:ext cx="5111750" cy="1204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DFKai-SB"/>
              <a:buNone/>
            </a:pPr>
            <a:r>
              <a:rPr lang="en-US" sz="3600">
                <a:latin typeface="DFKai-SB"/>
                <a:ea typeface="DFKai-SB"/>
                <a:cs typeface="DFKai-SB"/>
                <a:sym typeface="DFKai-SB"/>
              </a:rPr>
              <a:t>數值結果(本金=5000萬)</a:t>
            </a:r>
            <a:endParaRPr sz="3600"/>
          </a:p>
        </p:txBody>
      </p:sp>
      <p:sp>
        <p:nvSpPr>
          <p:cNvPr id="566" name="Google Shape;566;p29"/>
          <p:cNvSpPr txBox="1"/>
          <p:nvPr>
            <p:ph idx="1" type="body"/>
          </p:nvPr>
        </p:nvSpPr>
        <p:spPr>
          <a:xfrm>
            <a:off x="108892" y="5332412"/>
            <a:ext cx="6945017" cy="1525588"/>
          </a:xfrm>
          <a:prstGeom prst="rect">
            <a:avLst/>
          </a:prstGeom>
          <a:blipFill rotWithShape="1">
            <a:blip r:embed="rId3">
              <a:alphaModFix/>
            </a:blip>
            <a:stretch>
              <a:fillRect b="0" l="-965" r="0" t="0"/>
            </a:stretch>
          </a:blip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 </a:t>
            </a:r>
            <a:endParaRPr/>
          </a:p>
        </p:txBody>
      </p:sp>
      <p:sp>
        <p:nvSpPr>
          <p:cNvPr id="567" name="Google Shape;5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
          <p:cNvSpPr txBox="1"/>
          <p:nvPr>
            <p:ph type="title"/>
          </p:nvPr>
        </p:nvSpPr>
        <p:spPr>
          <a:xfrm>
            <a:off x="2229162" y="307561"/>
            <a:ext cx="84216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研究動機</a:t>
            </a:r>
            <a:endParaRPr/>
          </a:p>
        </p:txBody>
      </p:sp>
      <p:sp>
        <p:nvSpPr>
          <p:cNvPr id="311" name="Google Shape;311;p3"/>
          <p:cNvSpPr txBox="1"/>
          <p:nvPr>
            <p:ph idx="1" type="body"/>
          </p:nvPr>
        </p:nvSpPr>
        <p:spPr>
          <a:xfrm>
            <a:off x="84944" y="1633124"/>
            <a:ext cx="12022111" cy="413861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a:t>全球各地的極端氣候持續發生證實巨災持續造成嚴重的社會經濟影響。</a:t>
            </a:r>
            <a:endParaRPr/>
          </a:p>
          <a:p>
            <a:pPr indent="0" lvl="0" marL="0" rtl="0" algn="l">
              <a:lnSpc>
                <a:spcPct val="90000"/>
              </a:lnSpc>
              <a:spcBef>
                <a:spcPts val="1000"/>
              </a:spcBef>
              <a:spcAft>
                <a:spcPts val="0"/>
              </a:spcAft>
              <a:buClr>
                <a:schemeClr val="dk1"/>
              </a:buClr>
              <a:buSzPts val="2000"/>
              <a:buNone/>
            </a:pPr>
            <a:r>
              <a:rPr lang="en-US"/>
              <a:t>在美國國家環境資訊中心(NCEI) 的統計數據顯示：2023年美國共發生28起天氣氣候災害，每次損失超過10億美元，是歷年損失數十億美元的災難數量最多的一年。總災難損失為 929 億美元，且這些事件至少造成 492 人死亡。最後全球來看，從2022年緊急事件資料庫(EM-DAT) 中紀錄的共387件 國家層級的自然災害相關事件來看，造成了約2238億美元的經濟損失、1.85億人受災難影響，和30704 人死亡。 🡪</a:t>
            </a:r>
            <a:r>
              <a:rPr b="1" lang="en-US">
                <a:highlight>
                  <a:srgbClr val="FFFF00"/>
                </a:highlight>
              </a:rPr>
              <a:t>如何規避巨災風險因而日漸成為了熱門的議題。</a:t>
            </a:r>
            <a:endParaRPr b="1">
              <a:highlight>
                <a:srgbClr val="FFFF00"/>
              </a:highlight>
            </a:endParaRPr>
          </a:p>
          <a:p>
            <a:pPr indent="0" lvl="0" marL="0" rtl="0" algn="l">
              <a:lnSpc>
                <a:spcPct val="90000"/>
              </a:lnSpc>
              <a:spcBef>
                <a:spcPts val="1000"/>
              </a:spcBef>
              <a:spcAft>
                <a:spcPts val="0"/>
              </a:spcAft>
              <a:buClr>
                <a:schemeClr val="dk1"/>
              </a:buClr>
              <a:buSzPts val="2000"/>
              <a:buNone/>
            </a:pPr>
            <a:r>
              <a:t/>
            </a:r>
            <a:endParaRPr b="1">
              <a:highlight>
                <a:srgbClr val="FFFF00"/>
              </a:highlight>
            </a:endParaRPr>
          </a:p>
          <a:p>
            <a:pPr indent="0" lvl="0" marL="0" rtl="0" algn="l">
              <a:lnSpc>
                <a:spcPct val="90000"/>
              </a:lnSpc>
              <a:spcBef>
                <a:spcPts val="1000"/>
              </a:spcBef>
              <a:spcAft>
                <a:spcPts val="0"/>
              </a:spcAft>
              <a:buClr>
                <a:schemeClr val="dk1"/>
              </a:buClr>
              <a:buSzPts val="2000"/>
              <a:buNone/>
            </a:pPr>
            <a:r>
              <a:rPr lang="en-US"/>
              <a:t>目前2024年，巨災債券的發行量達到新高，預計到2025年底市場規模將增長至500億美元。</a:t>
            </a:r>
            <a:endParaRPr/>
          </a:p>
          <a:p>
            <a:pPr indent="0" lvl="0" marL="0" rtl="0" algn="l">
              <a:lnSpc>
                <a:spcPct val="90000"/>
              </a:lnSpc>
              <a:spcBef>
                <a:spcPts val="1000"/>
              </a:spcBef>
              <a:spcAft>
                <a:spcPts val="0"/>
              </a:spcAft>
              <a:buClr>
                <a:schemeClr val="dk1"/>
              </a:buClr>
              <a:buSzPts val="2000"/>
              <a:buNone/>
            </a:pPr>
            <a:r>
              <a:rPr lang="en-US"/>
              <a:t>但保險公司發行時需要接受道德風險和的基差風險之間的權衡🡪</a:t>
            </a:r>
            <a:r>
              <a:rPr b="1" lang="en-US">
                <a:highlight>
                  <a:srgbClr val="FFFF00"/>
                </a:highlight>
              </a:rPr>
              <a:t>演化出了不同觸發類型的巨災債劵。</a:t>
            </a:r>
            <a:endParaRPr b="1">
              <a:highlight>
                <a:srgbClr val="FFFF00"/>
              </a:highlight>
            </a:endParaRPr>
          </a:p>
          <a:p>
            <a:pPr indent="0" lvl="0" marL="0" rtl="0" algn="l">
              <a:lnSpc>
                <a:spcPct val="90000"/>
              </a:lnSpc>
              <a:spcBef>
                <a:spcPts val="1000"/>
              </a:spcBef>
              <a:spcAft>
                <a:spcPts val="0"/>
              </a:spcAft>
              <a:buClr>
                <a:schemeClr val="dk1"/>
              </a:buClr>
              <a:buSzPts val="2000"/>
              <a:buNone/>
            </a:pPr>
            <a:r>
              <a:t/>
            </a:r>
            <a:endParaRPr/>
          </a:p>
        </p:txBody>
      </p:sp>
      <p:sp>
        <p:nvSpPr>
          <p:cNvPr id="312" name="Google Shape;3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573" name="Google Shape;573;p30"/>
          <p:cNvGraphicFramePr/>
          <p:nvPr/>
        </p:nvGraphicFramePr>
        <p:xfrm>
          <a:off x="4780787" y="625258"/>
          <a:ext cx="3000000" cy="3000000"/>
        </p:xfrm>
        <a:graphic>
          <a:graphicData uri="http://schemas.openxmlformats.org/drawingml/2006/table">
            <a:tbl>
              <a:tblPr>
                <a:noFill/>
                <a:tableStyleId>{EE6156AE-0B9C-4F19-82AC-EA0DC79C775A}</a:tableStyleId>
              </a:tblPr>
              <a:tblGrid>
                <a:gridCol w="1054225"/>
                <a:gridCol w="1639800"/>
                <a:gridCol w="3142175"/>
                <a:gridCol w="1217700"/>
              </a:tblGrid>
              <a:tr h="310225">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參數類別</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F0"/>
                    </a:solidFill>
                  </a:tcPr>
                </a:tc>
                <a:tc>
                  <a:txBody>
                    <a:bodyPr/>
                    <a:lstStyle/>
                    <a:p>
                      <a:pPr indent="127000" lvl="0" marL="0" marR="0" rtl="0" algn="ctr">
                        <a:lnSpc>
                          <a:spcPct val="150000"/>
                        </a:lnSpc>
                        <a:spcBef>
                          <a:spcPts val="0"/>
                        </a:spcBef>
                        <a:spcAft>
                          <a:spcPts val="0"/>
                        </a:spcAft>
                        <a:buNone/>
                      </a:pPr>
                      <a:r>
                        <a:rPr lang="en-US" sz="1400">
                          <a:solidFill>
                            <a:srgbClr val="000000"/>
                          </a:solidFill>
                          <a:latin typeface="Times New Roman"/>
                          <a:ea typeface="Times New Roman"/>
                          <a:cs typeface="Times New Roman"/>
                          <a:sym typeface="Times New Roman"/>
                        </a:rPr>
                        <a:t>符號</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F0"/>
                    </a:solidFill>
                  </a:tcPr>
                </a:tc>
                <a:tc>
                  <a:txBody>
                    <a:bodyPr/>
                    <a:lstStyle/>
                    <a:p>
                      <a:pPr indent="127000" lvl="0" marL="0" marR="0" rtl="0" algn="ctr">
                        <a:lnSpc>
                          <a:spcPct val="150000"/>
                        </a:lnSpc>
                        <a:spcBef>
                          <a:spcPts val="0"/>
                        </a:spcBef>
                        <a:spcAft>
                          <a:spcPts val="0"/>
                        </a:spcAft>
                        <a:buNone/>
                      </a:pPr>
                      <a:r>
                        <a:rPr lang="en-US" sz="1400">
                          <a:solidFill>
                            <a:srgbClr val="000000"/>
                          </a:solidFill>
                          <a:latin typeface="Times New Roman"/>
                          <a:ea typeface="Times New Roman"/>
                          <a:cs typeface="Times New Roman"/>
                          <a:sym typeface="Times New Roman"/>
                        </a:rPr>
                        <a:t>符號定義</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F0"/>
                    </a:solidFill>
                  </a:tcPr>
                </a:tc>
                <a:tc>
                  <a:txBody>
                    <a:bodyPr/>
                    <a:lstStyle/>
                    <a:p>
                      <a:pPr indent="127000" lvl="0" marL="0" marR="0" rtl="0" algn="ctr">
                        <a:lnSpc>
                          <a:spcPct val="150000"/>
                        </a:lnSpc>
                        <a:spcBef>
                          <a:spcPts val="0"/>
                        </a:spcBef>
                        <a:spcAft>
                          <a:spcPts val="0"/>
                        </a:spcAft>
                        <a:buNone/>
                      </a:pPr>
                      <a:r>
                        <a:rPr lang="en-US" sz="1400">
                          <a:solidFill>
                            <a:srgbClr val="000000"/>
                          </a:solidFill>
                          <a:latin typeface="Times New Roman"/>
                          <a:ea typeface="Times New Roman"/>
                          <a:cs typeface="Times New Roman"/>
                          <a:sym typeface="Times New Roman"/>
                        </a:rPr>
                        <a:t>數值</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F0"/>
                    </a:solidFill>
                  </a:tcPr>
                </a:tc>
              </a:tr>
              <a:tr h="320050">
                <a:tc rowSpan="7">
                  <a:txBody>
                    <a:bodyPr/>
                    <a:lstStyle/>
                    <a:p>
                      <a:pPr indent="127000" lvl="0" marL="0" marR="0" rtl="0" algn="ctr">
                        <a:lnSpc>
                          <a:spcPct val="150000"/>
                        </a:lnSpc>
                        <a:spcBef>
                          <a:spcPts val="0"/>
                        </a:spcBef>
                        <a:spcAft>
                          <a:spcPts val="0"/>
                        </a:spcAft>
                        <a:buNone/>
                      </a:pPr>
                      <a:r>
                        <a:rPr lang="en-US" sz="1400">
                          <a:solidFill>
                            <a:srgbClr val="000000"/>
                          </a:solidFill>
                          <a:latin typeface="Times New Roman"/>
                          <a:ea typeface="Times New Roman"/>
                          <a:cs typeface="Times New Roman"/>
                          <a:sym typeface="Times New Roman"/>
                        </a:rPr>
                        <a:t>公司參數</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公司資產價值</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solidFill>
                            <a:srgbClr val="000000"/>
                          </a:solidFill>
                          <a:latin typeface="Cambria Math"/>
                          <a:ea typeface="Cambria Math"/>
                          <a:cs typeface="Cambria Math"/>
                          <a:sym typeface="Cambria Math"/>
                        </a:rPr>
                        <a:t>905,764,000</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公司債務帳面價值</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645,400,000</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流通在外股數</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7,800,000</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公司稅稅率(%)</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27.1</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5325">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公司債債息率(%)</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6</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公司(產險)業務市佔率(%)</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0.18</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公司資產波動度(%)</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5</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rowSpan="5">
                  <a:txBody>
                    <a:bodyPr/>
                    <a:lstStyle/>
                    <a:p>
                      <a:pPr indent="127000" lvl="0" marL="0" marR="0" rtl="0" algn="ctr">
                        <a:lnSpc>
                          <a:spcPct val="150000"/>
                        </a:lnSpc>
                        <a:spcBef>
                          <a:spcPts val="0"/>
                        </a:spcBef>
                        <a:spcAft>
                          <a:spcPts val="0"/>
                        </a:spcAft>
                        <a:buNone/>
                      </a:pPr>
                      <a:r>
                        <a:rPr lang="en-US" sz="1400">
                          <a:solidFill>
                            <a:srgbClr val="000000"/>
                          </a:solidFill>
                          <a:latin typeface="Times New Roman"/>
                          <a:ea typeface="Times New Roman"/>
                          <a:cs typeface="Times New Roman"/>
                          <a:sym typeface="Times New Roman"/>
                        </a:rPr>
                        <a:t>合約參數</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到期日(年)</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3</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巨災損失觸發門檻(trigger level</a:t>
                      </a:r>
                      <a:r>
                        <a:rPr lang="en-US" sz="1400">
                          <a:latin typeface="DFKai-SB"/>
                          <a:ea typeface="DFKai-SB"/>
                          <a:cs typeface="DFKai-SB"/>
                          <a:sym typeface="DFKai-SB"/>
                        </a:rPr>
                        <a:t>)</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216,000,000</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巨災債券名目本金</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50,000,000</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巨災債券期初價格(注資金額)</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50,000,000</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巨災債券債息率(%)</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9</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rowSpan="6">
                  <a:txBody>
                    <a:bodyPr/>
                    <a:lstStyle/>
                    <a:p>
                      <a:pPr indent="127000" lvl="0" marL="0" marR="0" rtl="0" algn="ctr">
                        <a:lnSpc>
                          <a:spcPct val="150000"/>
                        </a:lnSpc>
                        <a:spcBef>
                          <a:spcPts val="0"/>
                        </a:spcBef>
                        <a:spcAft>
                          <a:spcPts val="0"/>
                        </a:spcAft>
                        <a:buNone/>
                      </a:pPr>
                      <a:r>
                        <a:rPr lang="en-US" sz="1400">
                          <a:solidFill>
                            <a:srgbClr val="000000"/>
                          </a:solidFill>
                          <a:latin typeface="Times New Roman"/>
                          <a:ea typeface="Times New Roman"/>
                          <a:cs typeface="Times New Roman"/>
                          <a:sym typeface="Times New Roman"/>
                        </a:rPr>
                        <a:t>環境參數</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Poisson過程強度參數</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0</a:t>
                      </a:r>
                      <a:r>
                        <a:rPr lang="en-US" sz="1400">
                          <a:latin typeface="Times New Roman"/>
                          <a:ea typeface="Times New Roman"/>
                          <a:cs typeface="Times New Roman"/>
                          <a:sym typeface="Times New Roman"/>
                        </a:rPr>
                        <a:t>.58</a:t>
                      </a:r>
                      <a:endParaRPr sz="1400">
                        <a:latin typeface="Cambria Math"/>
                        <a:ea typeface="Cambria Math"/>
                        <a:cs typeface="Cambria Math"/>
                        <a:sym typeface="Cambria Math"/>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solidFill>
                            <a:srgbClr val="000000"/>
                          </a:solidFill>
                          <a:latin typeface="Times New Roman"/>
                          <a:ea typeface="Times New Roman"/>
                          <a:cs typeface="Times New Roman"/>
                          <a:sym typeface="Times New Roman"/>
                        </a:rPr>
                        <a:t>Zeta</a:t>
                      </a:r>
                      <a:r>
                        <a:rPr lang="en-US" sz="1400">
                          <a:solidFill>
                            <a:srgbClr val="000000"/>
                          </a:solidFill>
                          <a:latin typeface="DFKai-SB"/>
                          <a:ea typeface="DFKai-SB"/>
                          <a:cs typeface="DFKai-SB"/>
                          <a:sym typeface="DFKai-SB"/>
                        </a:rPr>
                        <a:t> </a:t>
                      </a:r>
                      <a:r>
                        <a:rPr lang="en-US" sz="1400">
                          <a:solidFill>
                            <a:srgbClr val="000000"/>
                          </a:solidFill>
                          <a:latin typeface="Times New Roman"/>
                          <a:ea typeface="Times New Roman"/>
                          <a:cs typeface="Times New Roman"/>
                          <a:sym typeface="Times New Roman"/>
                        </a:rPr>
                        <a:t>分配形狀參數</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1.08</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回收率(</a:t>
                      </a:r>
                      <a:r>
                        <a:rPr lang="en-US" sz="1400">
                          <a:solidFill>
                            <a:srgbClr val="000000"/>
                          </a:solidFill>
                          <a:latin typeface="Times New Roman"/>
                          <a:ea typeface="Times New Roman"/>
                          <a:cs typeface="Times New Roman"/>
                          <a:sym typeface="Times New Roman"/>
                        </a:rPr>
                        <a:t>Recovery rate</a:t>
                      </a:r>
                      <a:r>
                        <a:rPr lang="en-US" sz="1400">
                          <a:latin typeface="DFKai-SB"/>
                          <a:ea typeface="DFKai-SB"/>
                          <a:cs typeface="DFKai-SB"/>
                          <a:sym typeface="DFKai-SB"/>
                        </a:rPr>
                        <a:t>)</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0.6</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無風險利率(%)</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5</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期數</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60</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050">
                <a:tc vMerge="1"/>
                <a:tc>
                  <a:txBody>
                    <a:bodyPr/>
                    <a:lstStyle/>
                    <a:p>
                      <a:pPr indent="0" lvl="0" marL="0" marR="0" rtl="0" algn="l">
                        <a:spcBef>
                          <a:spcPts val="0"/>
                        </a:spcBef>
                        <a:spcAft>
                          <a:spcPts val="0"/>
                        </a:spcAft>
                        <a:buNone/>
                      </a:pPr>
                      <a:r>
                        <a:t/>
                      </a:r>
                      <a:endParaRPr sz="18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Times New Roman"/>
                          <a:ea typeface="Times New Roman"/>
                          <a:cs typeface="Times New Roman"/>
                          <a:sym typeface="Times New Roman"/>
                        </a:rPr>
                        <a:t>巨災損失單位跳躍幅度</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0" marR="0" rtl="0" algn="ctr">
                        <a:lnSpc>
                          <a:spcPct val="150000"/>
                        </a:lnSpc>
                        <a:spcBef>
                          <a:spcPts val="0"/>
                        </a:spcBef>
                        <a:spcAft>
                          <a:spcPts val="0"/>
                        </a:spcAft>
                        <a:buNone/>
                      </a:pPr>
                      <a:r>
                        <a:rPr lang="en-US" sz="1400">
                          <a:latin typeface="Cambria Math"/>
                          <a:ea typeface="Cambria Math"/>
                          <a:cs typeface="Cambria Math"/>
                          <a:sym typeface="Cambria Math"/>
                        </a:rPr>
                        <a:t>18,000,000</a:t>
                      </a:r>
                      <a:endParaRPr sz="14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74" name="Google Shape;574;p30"/>
          <p:cNvSpPr txBox="1"/>
          <p:nvPr/>
        </p:nvSpPr>
        <p:spPr>
          <a:xfrm>
            <a:off x="540774" y="302629"/>
            <a:ext cx="60960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參數設定</a:t>
            </a:r>
            <a:endParaRPr/>
          </a:p>
        </p:txBody>
      </p:sp>
      <p:sp>
        <p:nvSpPr>
          <p:cNvPr id="575" name="Google Shape;575;p30"/>
          <p:cNvSpPr txBox="1"/>
          <p:nvPr/>
        </p:nvSpPr>
        <p:spPr>
          <a:xfrm>
            <a:off x="357304" y="2136338"/>
            <a:ext cx="4092677" cy="258532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公司參數 : 參考1997年RLI 10-K財報</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合約參數 : 使用RLI 1997年購買CatEPut的合約參數</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環境參數 : 參考過往文獻</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1" name="Google Shape;581;p31"/>
          <p:cNvSpPr txBox="1"/>
          <p:nvPr/>
        </p:nvSpPr>
        <p:spPr>
          <a:xfrm>
            <a:off x="540774" y="302629"/>
            <a:ext cx="191761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合約資料</a:t>
            </a:r>
            <a:endParaRPr/>
          </a:p>
        </p:txBody>
      </p:sp>
      <p:sp>
        <p:nvSpPr>
          <p:cNvPr id="582" name="Google Shape;582;p31"/>
          <p:cNvSpPr txBox="1"/>
          <p:nvPr/>
        </p:nvSpPr>
        <p:spPr>
          <a:xfrm>
            <a:off x="513977" y="1189547"/>
            <a:ext cx="11164046"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Data source : Artemis2022~2024全部合約</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篩選 : 合約完善(有Att. Prob或履約門檻)、保險公司存在10k財報</a:t>
            </a:r>
            <a:endParaRPr/>
          </a:p>
        </p:txBody>
      </p:sp>
      <p:graphicFrame>
        <p:nvGraphicFramePr>
          <p:cNvPr id="583" name="Google Shape;583;p31"/>
          <p:cNvGraphicFramePr/>
          <p:nvPr/>
        </p:nvGraphicFramePr>
        <p:xfrm>
          <a:off x="711409" y="2020544"/>
          <a:ext cx="3000000" cy="3000000"/>
        </p:xfrm>
        <a:graphic>
          <a:graphicData uri="http://schemas.openxmlformats.org/drawingml/2006/table">
            <a:tbl>
              <a:tblPr>
                <a:noFill/>
                <a:tableStyleId>{EE6156AE-0B9C-4F19-82AC-EA0DC79C775A}</a:tableStyleId>
              </a:tblPr>
              <a:tblGrid>
                <a:gridCol w="2974125"/>
                <a:gridCol w="2230600"/>
                <a:gridCol w="1039500"/>
                <a:gridCol w="1039500"/>
                <a:gridCol w="2310000"/>
              </a:tblGrid>
              <a:tr h="584675">
                <a:tc gridSpan="5">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計數 - 合約</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hMerge="1"/>
                <a:tc hMerge="1"/>
                <a:tc hMerge="1"/>
                <a:tc hMerge="1"/>
              </a:tr>
              <a:tr h="584675">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4675">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FF0000"/>
                          </a:solidFill>
                          <a:latin typeface="Arial"/>
                          <a:ea typeface="Arial"/>
                          <a:cs typeface="Arial"/>
                          <a:sym typeface="Arial"/>
                        </a:rPr>
                        <a:t>43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48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67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4675">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FF0000"/>
                          </a:solidFill>
                          <a:latin typeface="Arial"/>
                          <a:ea typeface="Arial"/>
                          <a:cs typeface="Arial"/>
                          <a:sym typeface="Arial"/>
                        </a:rPr>
                        <a:t>15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22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32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4675">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Parametric(參數)</a:t>
                      </a:r>
                      <a:endParaRPr b="0" i="0" sz="2400" u="none" strike="noStrike">
                        <a:solidFill>
                          <a:srgbClr val="000000"/>
                        </a:solidFill>
                        <a:latin typeface="Arial"/>
                        <a:ea typeface="Arial"/>
                        <a:cs typeface="Arial"/>
                        <a:sym typeface="Arial"/>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FF0000"/>
                          </a:solidFill>
                          <a:latin typeface="Arial"/>
                          <a:ea typeface="Arial"/>
                          <a:cs typeface="Arial"/>
                          <a:sym typeface="Arial"/>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4675">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20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52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72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100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4425">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27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73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100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0" name="Google Shape;590;p32"/>
          <p:cNvSpPr txBox="1"/>
          <p:nvPr/>
        </p:nvSpPr>
        <p:spPr>
          <a:xfrm>
            <a:off x="540774" y="302629"/>
            <a:ext cx="349782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合約資料(分類)</a:t>
            </a:r>
            <a:endParaRPr sz="3200">
              <a:solidFill>
                <a:schemeClr val="dk1"/>
              </a:solidFill>
              <a:latin typeface="Arial"/>
              <a:ea typeface="Arial"/>
              <a:cs typeface="Arial"/>
              <a:sym typeface="Arial"/>
            </a:endParaRPr>
          </a:p>
        </p:txBody>
      </p:sp>
      <p:graphicFrame>
        <p:nvGraphicFramePr>
          <p:cNvPr id="591" name="Google Shape;591;p32"/>
          <p:cNvGraphicFramePr/>
          <p:nvPr/>
        </p:nvGraphicFramePr>
        <p:xfrm>
          <a:off x="319671" y="1095806"/>
          <a:ext cx="3000000" cy="3000000"/>
        </p:xfrm>
        <a:graphic>
          <a:graphicData uri="http://schemas.openxmlformats.org/drawingml/2006/table">
            <a:tbl>
              <a:tblPr>
                <a:noFill/>
                <a:tableStyleId>{EE6156AE-0B9C-4F19-82AC-EA0DC79C775A}</a:tableStyleId>
              </a:tblPr>
              <a:tblGrid>
                <a:gridCol w="1893475"/>
                <a:gridCol w="1294275"/>
                <a:gridCol w="1294275"/>
                <a:gridCol w="1294275"/>
              </a:tblGrid>
              <a:tr h="326950">
                <a:tc gridSpan="4">
                  <a:txBody>
                    <a:bodyPr/>
                    <a:lstStyle/>
                    <a:p>
                      <a:pPr indent="0" lvl="0" marL="0" marR="0" rtl="0" algn="l">
                        <a:spcBef>
                          <a:spcPts val="0"/>
                        </a:spcBef>
                        <a:spcAft>
                          <a:spcPts val="0"/>
                        </a:spcAft>
                        <a:buNone/>
                      </a:pPr>
                      <a:r>
                        <a:rPr b="0" i="0" lang="en-US" sz="2000" u="none" strike="noStrike">
                          <a:solidFill>
                            <a:srgbClr val="000000"/>
                          </a:solidFill>
                          <a:latin typeface="PMingLiu"/>
                          <a:ea typeface="PMingLiu"/>
                          <a:cs typeface="PMingLiu"/>
                          <a:sym typeface="PMingLiu"/>
                        </a:rPr>
                        <a:t>低D/V  - 公司(&lt;0.7)</a:t>
                      </a:r>
                      <a:endParaRPr b="0" i="0" sz="20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c hMerge="1"/>
                <a:tc hMerge="1"/>
                <a:tc hMerge="1"/>
              </a:tr>
              <a:tr h="32695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r>
              <a:tr h="32695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19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68625">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11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95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32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6E0B4"/>
                    </a:solidFill>
                  </a:tcPr>
                </a:tc>
              </a:tr>
            </a:tbl>
          </a:graphicData>
        </a:graphic>
      </p:graphicFrame>
      <p:graphicFrame>
        <p:nvGraphicFramePr>
          <p:cNvPr id="592" name="Google Shape;592;p32"/>
          <p:cNvGraphicFramePr/>
          <p:nvPr/>
        </p:nvGraphicFramePr>
        <p:xfrm>
          <a:off x="6393110" y="1095805"/>
          <a:ext cx="3000000" cy="3000000"/>
        </p:xfrm>
        <a:graphic>
          <a:graphicData uri="http://schemas.openxmlformats.org/drawingml/2006/table">
            <a:tbl>
              <a:tblPr>
                <a:noFill/>
                <a:tableStyleId>{EE6156AE-0B9C-4F19-82AC-EA0DC79C775A}</a:tableStyleId>
              </a:tblPr>
              <a:tblGrid>
                <a:gridCol w="2297725"/>
                <a:gridCol w="1060500"/>
                <a:gridCol w="1060500"/>
                <a:gridCol w="1060500"/>
              </a:tblGrid>
              <a:tr h="375275">
                <a:tc gridSpan="4">
                  <a:txBody>
                    <a:bodyPr/>
                    <a:lstStyle/>
                    <a:p>
                      <a:pPr indent="0" lvl="0" marL="0" marR="0" rtl="0" algn="l">
                        <a:spcBef>
                          <a:spcPts val="0"/>
                        </a:spcBef>
                        <a:spcAft>
                          <a:spcPts val="0"/>
                        </a:spcAft>
                        <a:buNone/>
                      </a:pPr>
                      <a:r>
                        <a:rPr b="0" i="0" lang="en-US" sz="2000" u="none" strike="noStrike">
                          <a:solidFill>
                            <a:srgbClr val="000000"/>
                          </a:solidFill>
                          <a:latin typeface="PMingLiu"/>
                          <a:ea typeface="PMingLiu"/>
                          <a:cs typeface="PMingLiu"/>
                          <a:sym typeface="PMingLiu"/>
                        </a:rPr>
                        <a:t>高D/V - 公司(&gt;0.7)</a:t>
                      </a:r>
                      <a:endParaRPr b="0" i="0" sz="20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hMerge="1"/>
                <a:tc hMerge="1"/>
                <a:tc hMerge="1"/>
              </a:tr>
              <a:tr h="375275">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r>
              <a:tr h="375275">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5275">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11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5275">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11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39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r>
            </a:tbl>
          </a:graphicData>
        </a:graphic>
      </p:graphicFrame>
      <p:graphicFrame>
        <p:nvGraphicFramePr>
          <p:cNvPr id="593" name="Google Shape;593;p32"/>
          <p:cNvGraphicFramePr/>
          <p:nvPr/>
        </p:nvGraphicFramePr>
        <p:xfrm>
          <a:off x="319671" y="4042439"/>
          <a:ext cx="3000000" cy="3000000"/>
        </p:xfrm>
        <a:graphic>
          <a:graphicData uri="http://schemas.openxmlformats.org/drawingml/2006/table">
            <a:tbl>
              <a:tblPr>
                <a:noFill/>
                <a:tableStyleId>{EE6156AE-0B9C-4F19-82AC-EA0DC79C775A}</a:tableStyleId>
              </a:tblPr>
              <a:tblGrid>
                <a:gridCol w="2521025"/>
                <a:gridCol w="1493025"/>
                <a:gridCol w="881125"/>
                <a:gridCol w="881125"/>
              </a:tblGrid>
              <a:tr h="37582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低loss/V(&lt;0.08)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r>
              <a:tr h="37582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8025">
                <a:tc>
                  <a:txBody>
                    <a:bodyPr/>
                    <a:lstStyle/>
                    <a:p>
                      <a:pPr indent="0" lvl="0" marL="0" marR="0" rtl="0" algn="ctr">
                        <a:spcBef>
                          <a:spcPts val="0"/>
                        </a:spcBef>
                        <a:spcAft>
                          <a:spcPts val="0"/>
                        </a:spcAft>
                        <a:buNone/>
                      </a:pPr>
                      <a:r>
                        <a:rPr b="0" i="0" lang="en-US" sz="2400" u="none" strike="noStrike">
                          <a:solidFill>
                            <a:schemeClr val="dk1"/>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chemeClr val="dk1"/>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chemeClr val="dk1"/>
                          </a:solidFill>
                          <a:latin typeface="PMingLiu"/>
                          <a:ea typeface="PMingLiu"/>
                          <a:cs typeface="PMingLiu"/>
                          <a:sym typeface="PMingLiu"/>
                        </a:rPr>
                        <a:t>18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chemeClr val="dk1"/>
                          </a:solidFill>
                          <a:latin typeface="PMingLiu"/>
                          <a:ea typeface="PMingLiu"/>
                          <a:cs typeface="PMingLiu"/>
                          <a:sym typeface="PMingLiu"/>
                        </a:rPr>
                        <a:t>20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582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290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r>
            </a:tbl>
          </a:graphicData>
        </a:graphic>
      </p:graphicFrame>
      <p:graphicFrame>
        <p:nvGraphicFramePr>
          <p:cNvPr id="594" name="Google Shape;594;p32"/>
          <p:cNvGraphicFramePr/>
          <p:nvPr/>
        </p:nvGraphicFramePr>
        <p:xfrm>
          <a:off x="6393110" y="4042438"/>
          <a:ext cx="3000000" cy="3000000"/>
        </p:xfrm>
        <a:graphic>
          <a:graphicData uri="http://schemas.openxmlformats.org/drawingml/2006/table">
            <a:tbl>
              <a:tblPr>
                <a:noFill/>
                <a:tableStyleId>{EE6156AE-0B9C-4F19-82AC-EA0DC79C775A}</a:tableStyleId>
              </a:tblPr>
              <a:tblGrid>
                <a:gridCol w="2391350"/>
                <a:gridCol w="1416250"/>
                <a:gridCol w="835825"/>
                <a:gridCol w="835825"/>
              </a:tblGrid>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高loss/V(0.08~0.2)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E4D6"/>
                    </a:solidFill>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1" name="Google Shape;601;p33"/>
          <p:cNvSpPr txBox="1"/>
          <p:nvPr/>
        </p:nvSpPr>
        <p:spPr>
          <a:xfrm>
            <a:off x="540774" y="302629"/>
            <a:ext cx="555522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合約資料(和model的比較)</a:t>
            </a:r>
            <a:endParaRPr sz="3200">
              <a:solidFill>
                <a:schemeClr val="dk1"/>
              </a:solidFill>
              <a:latin typeface="Arial"/>
              <a:ea typeface="Arial"/>
              <a:cs typeface="Arial"/>
              <a:sym typeface="Arial"/>
            </a:endParaRPr>
          </a:p>
        </p:txBody>
      </p:sp>
      <p:graphicFrame>
        <p:nvGraphicFramePr>
          <p:cNvPr id="602" name="Google Shape;602;p33"/>
          <p:cNvGraphicFramePr/>
          <p:nvPr/>
        </p:nvGraphicFramePr>
        <p:xfrm>
          <a:off x="319671" y="4042439"/>
          <a:ext cx="3000000" cy="3000000"/>
        </p:xfrm>
        <a:graphic>
          <a:graphicData uri="http://schemas.openxmlformats.org/drawingml/2006/table">
            <a:tbl>
              <a:tblPr>
                <a:noFill/>
                <a:tableStyleId>{EE6156AE-0B9C-4F19-82AC-EA0DC79C775A}</a:tableStyleId>
              </a:tblPr>
              <a:tblGrid>
                <a:gridCol w="2521025"/>
                <a:gridCol w="1493025"/>
                <a:gridCol w="881125"/>
                <a:gridCol w="881125"/>
              </a:tblGrid>
              <a:tr h="37582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低loss/V(&lt;0.08)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r>
              <a:tr h="37582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8025">
                <a:tc>
                  <a:txBody>
                    <a:bodyPr/>
                    <a:lstStyle/>
                    <a:p>
                      <a:pPr indent="0" lvl="0" marL="0" marR="0" rtl="0" algn="ctr">
                        <a:spcBef>
                          <a:spcPts val="0"/>
                        </a:spcBef>
                        <a:spcAft>
                          <a:spcPts val="0"/>
                        </a:spcAft>
                        <a:buNone/>
                      </a:pPr>
                      <a:r>
                        <a:rPr b="0" i="0" lang="en-US" sz="2400" u="none" strike="noStrike">
                          <a:solidFill>
                            <a:schemeClr val="dk1"/>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582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290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1" i="0" lang="en-US" sz="2400" u="none" strike="noStrike">
                          <a:solidFill>
                            <a:srgbClr val="000000"/>
                          </a:solidFill>
                          <a:latin typeface="PMingLiu"/>
                          <a:ea typeface="PMingLiu"/>
                          <a:cs typeface="PMingLiu"/>
                          <a:sym typeface="PMingLiu"/>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1" i="0" lang="en-US" sz="2400" u="none" strike="noStrike">
                          <a:solidFill>
                            <a:srgbClr val="000000"/>
                          </a:solidFill>
                          <a:latin typeface="PMingLiu"/>
                          <a:ea typeface="PMingLiu"/>
                          <a:cs typeface="PMingLiu"/>
                          <a:sym typeface="PMingLiu"/>
                        </a:rPr>
                        <a:t>16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1" i="0" lang="en-US" sz="2400" u="none" strike="noStrike">
                          <a:solidFill>
                            <a:srgbClr val="000000"/>
                          </a:solidFill>
                          <a:latin typeface="PMingLiu"/>
                          <a:ea typeface="PMingLiu"/>
                          <a:cs typeface="PMingLiu"/>
                          <a:sym typeface="PMingLiu"/>
                        </a:rPr>
                        <a:t>19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r>
            </a:tbl>
          </a:graphicData>
        </a:graphic>
      </p:graphicFrame>
      <p:graphicFrame>
        <p:nvGraphicFramePr>
          <p:cNvPr id="603" name="Google Shape;603;p33"/>
          <p:cNvGraphicFramePr/>
          <p:nvPr/>
        </p:nvGraphicFramePr>
        <p:xfrm>
          <a:off x="6393110" y="4042438"/>
          <a:ext cx="3000000" cy="3000000"/>
        </p:xfrm>
        <a:graphic>
          <a:graphicData uri="http://schemas.openxmlformats.org/drawingml/2006/table">
            <a:tbl>
              <a:tblPr>
                <a:noFill/>
                <a:tableStyleId>{EE6156AE-0B9C-4F19-82AC-EA0DC79C775A}</a:tableStyleId>
              </a:tblPr>
              <a:tblGrid>
                <a:gridCol w="2391350"/>
                <a:gridCol w="1416250"/>
                <a:gridCol w="835825"/>
                <a:gridCol w="835825"/>
              </a:tblGrid>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高loss/V(0.08~0.2)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E4D6"/>
                    </a:solidFill>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ctr">
                        <a:spcBef>
                          <a:spcPts val="0"/>
                        </a:spcBef>
                        <a:spcAft>
                          <a:spcPts val="0"/>
                        </a:spcAft>
                        <a:buNone/>
                      </a:pPr>
                      <a:r>
                        <a:rPr b="1"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ctr">
                        <a:spcBef>
                          <a:spcPts val="0"/>
                        </a:spcBef>
                        <a:spcAft>
                          <a:spcPts val="0"/>
                        </a:spcAft>
                        <a:buNone/>
                      </a:pPr>
                      <a:r>
                        <a:rPr b="1" i="0" lang="en-US" sz="2400" u="none" strike="noStrike">
                          <a:solidFill>
                            <a:srgbClr val="000000"/>
                          </a:solidFill>
                          <a:latin typeface="PMingLiu"/>
                          <a:ea typeface="PMingLiu"/>
                          <a:cs typeface="PMingLiu"/>
                          <a:sym typeface="PMingLiu"/>
                        </a:rPr>
                        <a:t>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ctr">
                        <a:spcBef>
                          <a:spcPts val="0"/>
                        </a:spcBef>
                        <a:spcAft>
                          <a:spcPts val="0"/>
                        </a:spcAft>
                        <a:buNone/>
                      </a:pPr>
                      <a:r>
                        <a:rPr b="1" i="0" lang="en-US" sz="2400" u="none" strike="noStrike">
                          <a:solidFill>
                            <a:srgbClr val="000000"/>
                          </a:solidFill>
                          <a:latin typeface="PMingLiu"/>
                          <a:ea typeface="PMingLiu"/>
                          <a:cs typeface="PMingLiu"/>
                          <a:sym typeface="PMingLiu"/>
                        </a:rPr>
                        <a:t>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r>
            </a:tbl>
          </a:graphicData>
        </a:graphic>
      </p:graphicFrame>
      <p:graphicFrame>
        <p:nvGraphicFramePr>
          <p:cNvPr id="604" name="Google Shape;604;p33"/>
          <p:cNvGraphicFramePr/>
          <p:nvPr/>
        </p:nvGraphicFramePr>
        <p:xfrm>
          <a:off x="319671" y="1207621"/>
          <a:ext cx="3000000" cy="3000000"/>
        </p:xfrm>
        <a:graphic>
          <a:graphicData uri="http://schemas.openxmlformats.org/drawingml/2006/table">
            <a:tbl>
              <a:tblPr>
                <a:noFill/>
                <a:tableStyleId>{EE6156AE-0B9C-4F19-82AC-EA0DC79C775A}</a:tableStyleId>
              </a:tblPr>
              <a:tblGrid>
                <a:gridCol w="2358625"/>
                <a:gridCol w="1768975"/>
                <a:gridCol w="824375"/>
                <a:gridCol w="824375"/>
              </a:tblGrid>
              <a:tr h="20955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低loss/V(&lt;0.08)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4"/>
                    </a:solidFill>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4"/>
                    </a:solidFill>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4"/>
                    </a:solidFill>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4"/>
                    </a:solidFill>
                  </a:tcPr>
                </a:tc>
              </a:tr>
              <a:tr h="209550">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955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955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955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4"/>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4"/>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4"/>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4"/>
                    </a:solidFill>
                  </a:tcPr>
                </a:tc>
              </a:tr>
            </a:tbl>
          </a:graphicData>
        </a:graphic>
      </p:graphicFrame>
      <p:graphicFrame>
        <p:nvGraphicFramePr>
          <p:cNvPr id="605" name="Google Shape;605;p33"/>
          <p:cNvGraphicFramePr/>
          <p:nvPr/>
        </p:nvGraphicFramePr>
        <p:xfrm>
          <a:off x="6400918" y="1207621"/>
          <a:ext cx="3000000" cy="3000000"/>
        </p:xfrm>
        <a:graphic>
          <a:graphicData uri="http://schemas.openxmlformats.org/drawingml/2006/table">
            <a:tbl>
              <a:tblPr>
                <a:noFill/>
                <a:tableStyleId>{EE6156AE-0B9C-4F19-82AC-EA0DC79C775A}</a:tableStyleId>
              </a:tblPr>
              <a:tblGrid>
                <a:gridCol w="2237300"/>
                <a:gridCol w="1551975"/>
                <a:gridCol w="907975"/>
                <a:gridCol w="781975"/>
              </a:tblGrid>
              <a:tr h="20955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高loss/V(0.08~0.2)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r>
              <a:tr h="209550">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955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955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24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9550">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r>
            </a:tbl>
          </a:graphicData>
        </a:graphic>
      </p:graphicFrame>
      <p:sp>
        <p:nvSpPr>
          <p:cNvPr id="606" name="Google Shape;606;p33"/>
          <p:cNvSpPr txBox="1"/>
          <p:nvPr/>
        </p:nvSpPr>
        <p:spPr>
          <a:xfrm>
            <a:off x="7543801" y="692802"/>
            <a:ext cx="60985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Attachment model轉換後的履約門檻分類</a:t>
            </a:r>
            <a:endParaRPr sz="1800">
              <a:solidFill>
                <a:schemeClr val="dk1"/>
              </a:solidFill>
              <a:latin typeface="Arial"/>
              <a:ea typeface="Arial"/>
              <a:cs typeface="Arial"/>
              <a:sym typeface="Arial"/>
            </a:endParaRPr>
          </a:p>
        </p:txBody>
      </p:sp>
      <p:sp>
        <p:nvSpPr>
          <p:cNvPr id="607" name="Google Shape;607;p33"/>
          <p:cNvSpPr txBox="1"/>
          <p:nvPr/>
        </p:nvSpPr>
        <p:spPr>
          <a:xfrm>
            <a:off x="9140528" y="3527619"/>
            <a:ext cx="68192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原來合約的履約門檻分類</a:t>
            </a:r>
            <a:endParaRPr sz="18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4" name="Google Shape;614;p34"/>
          <p:cNvSpPr txBox="1"/>
          <p:nvPr/>
        </p:nvSpPr>
        <p:spPr>
          <a:xfrm>
            <a:off x="540774" y="302629"/>
            <a:ext cx="349782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合約資料(分類)</a:t>
            </a:r>
            <a:endParaRPr sz="3200">
              <a:solidFill>
                <a:schemeClr val="dk1"/>
              </a:solidFill>
              <a:latin typeface="Arial"/>
              <a:ea typeface="Arial"/>
              <a:cs typeface="Arial"/>
              <a:sym typeface="Arial"/>
            </a:endParaRPr>
          </a:p>
        </p:txBody>
      </p:sp>
      <p:graphicFrame>
        <p:nvGraphicFramePr>
          <p:cNvPr id="615" name="Google Shape;615;p34"/>
          <p:cNvGraphicFramePr/>
          <p:nvPr/>
        </p:nvGraphicFramePr>
        <p:xfrm>
          <a:off x="540774" y="1013618"/>
          <a:ext cx="3000000" cy="3000000"/>
        </p:xfrm>
        <a:graphic>
          <a:graphicData uri="http://schemas.openxmlformats.org/drawingml/2006/table">
            <a:tbl>
              <a:tblPr>
                <a:noFill/>
                <a:tableStyleId>{EE6156AE-0B9C-4F19-82AC-EA0DC79C775A}</a:tableStyleId>
              </a:tblPr>
              <a:tblGrid>
                <a:gridCol w="1966175"/>
                <a:gridCol w="1072450"/>
                <a:gridCol w="871375"/>
                <a:gridCol w="1055700"/>
              </a:tblGrid>
              <a:tr h="351000">
                <a:tc gridSpan="4">
                  <a:txBody>
                    <a:bodyPr/>
                    <a:lstStyle/>
                    <a:p>
                      <a:pPr indent="0" lvl="0" marL="0" marR="0" rtl="0" algn="l">
                        <a:spcBef>
                          <a:spcPts val="0"/>
                        </a:spcBef>
                        <a:spcAft>
                          <a:spcPts val="0"/>
                        </a:spcAft>
                        <a:buNone/>
                      </a:pPr>
                      <a:r>
                        <a:rPr b="0" i="0" lang="en-US" sz="2000" u="none" strike="noStrike">
                          <a:solidFill>
                            <a:srgbClr val="000000"/>
                          </a:solidFill>
                          <a:latin typeface="PMingLiu"/>
                          <a:ea typeface="PMingLiu"/>
                          <a:cs typeface="PMingLiu"/>
                          <a:sym typeface="PMingLiu"/>
                        </a:rPr>
                        <a:t>Par/V&lt;0.01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c hMerge="1"/>
                <a:tc hMerge="1"/>
                <a:tc hMerge="1"/>
              </a:tr>
              <a:tr h="35100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全部</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部分</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r>
              <a:tr h="35100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Indemnity</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100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Industry loss index</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11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1000">
                <a:tc>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c>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c>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29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c>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36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AF6"/>
                    </a:solidFill>
                  </a:tcPr>
                </a:tc>
              </a:tr>
            </a:tbl>
          </a:graphicData>
        </a:graphic>
      </p:graphicFrame>
      <p:graphicFrame>
        <p:nvGraphicFramePr>
          <p:cNvPr id="616" name="Google Shape;616;p34"/>
          <p:cNvGraphicFramePr/>
          <p:nvPr/>
        </p:nvGraphicFramePr>
        <p:xfrm>
          <a:off x="6197600" y="1013618"/>
          <a:ext cx="3000000" cy="3000000"/>
        </p:xfrm>
        <a:graphic>
          <a:graphicData uri="http://schemas.openxmlformats.org/drawingml/2006/table">
            <a:tbl>
              <a:tblPr>
                <a:noFill/>
                <a:tableStyleId>{EE6156AE-0B9C-4F19-82AC-EA0DC79C775A}</a:tableStyleId>
              </a:tblPr>
              <a:tblGrid>
                <a:gridCol w="2287075"/>
                <a:gridCol w="1092025"/>
                <a:gridCol w="788100"/>
                <a:gridCol w="989000"/>
              </a:tblGrid>
              <a:tr h="360700">
                <a:tc gridSpan="4">
                  <a:txBody>
                    <a:bodyPr/>
                    <a:lstStyle/>
                    <a:p>
                      <a:pPr indent="0" lvl="0" marL="0" marR="0" rtl="0" algn="l">
                        <a:spcBef>
                          <a:spcPts val="0"/>
                        </a:spcBef>
                        <a:spcAft>
                          <a:spcPts val="0"/>
                        </a:spcAft>
                        <a:buNone/>
                      </a:pPr>
                      <a:r>
                        <a:rPr b="0" i="0" lang="en-US" sz="2000" u="none" strike="noStrike">
                          <a:solidFill>
                            <a:srgbClr val="000000"/>
                          </a:solidFill>
                          <a:latin typeface="PMingLiu"/>
                          <a:ea typeface="PMingLiu"/>
                          <a:cs typeface="PMingLiu"/>
                          <a:sym typeface="PMingLiu"/>
                        </a:rPr>
                        <a:t>Par/V&gt;0.01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hMerge="1"/>
                <a:tc hMerge="1"/>
                <a:tc hMerge="1"/>
              </a:tr>
              <a:tr h="36070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BD6EE"/>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全部</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BD6EE"/>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部分</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BD6EE"/>
                    </a:solidFill>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BD6EE"/>
                    </a:solidFill>
                  </a:tcPr>
                </a:tc>
              </a:tr>
              <a:tr h="36070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Indemnity</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0700">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Industry loss index</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11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0700">
                <a:tc>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12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22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34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r>
            </a:tbl>
          </a:graphicData>
        </a:graphic>
      </p:graphicFrame>
      <p:graphicFrame>
        <p:nvGraphicFramePr>
          <p:cNvPr id="617" name="Google Shape;617;p34"/>
          <p:cNvGraphicFramePr/>
          <p:nvPr/>
        </p:nvGraphicFramePr>
        <p:xfrm>
          <a:off x="540773" y="3586480"/>
          <a:ext cx="3000000" cy="3000000"/>
        </p:xfrm>
        <a:graphic>
          <a:graphicData uri="http://schemas.openxmlformats.org/drawingml/2006/table">
            <a:tbl>
              <a:tblPr>
                <a:noFill/>
                <a:tableStyleId>{EE6156AE-0B9C-4F19-82AC-EA0DC79C775A}</a:tableStyleId>
              </a:tblPr>
              <a:tblGrid>
                <a:gridCol w="1732225"/>
                <a:gridCol w="2197400"/>
                <a:gridCol w="1036075"/>
              </a:tblGrid>
              <a:tr h="279400">
                <a:tc gridSpan="3">
                  <a:txBody>
                    <a:bodyPr/>
                    <a:lstStyle/>
                    <a:p>
                      <a:pPr indent="0" lvl="0" marL="0" marR="0" rtl="0" algn="l">
                        <a:spcBef>
                          <a:spcPts val="0"/>
                        </a:spcBef>
                        <a:spcAft>
                          <a:spcPts val="0"/>
                        </a:spcAft>
                        <a:buNone/>
                      </a:pPr>
                      <a:r>
                        <a:rPr b="1" i="0" lang="en-US" sz="2000" u="none" strike="noStrike">
                          <a:solidFill>
                            <a:srgbClr val="000000"/>
                          </a:solidFill>
                          <a:latin typeface="PMingLiu"/>
                          <a:ea typeface="PMingLiu"/>
                          <a:cs typeface="PMingLiu"/>
                          <a:sym typeface="PMingLiu"/>
                        </a:rPr>
                        <a:t>無SPV(72筆data中只有1筆)</a:t>
                      </a:r>
                      <a:endParaRPr b="1" i="0" sz="20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hMerge="1"/>
                <a:tc hMerge="1"/>
              </a:tr>
              <a:tr h="279400">
                <a:tc>
                  <a:txBody>
                    <a:bodyPr/>
                    <a:lstStyle/>
                    <a:p>
                      <a:pPr indent="0" lvl="0" marL="0" marR="0" rtl="0" algn="l">
                        <a:spcBef>
                          <a:spcPts val="0"/>
                        </a:spcBef>
                        <a:spcAft>
                          <a:spcPts val="0"/>
                        </a:spcAft>
                        <a:buNone/>
                      </a:pPr>
                      <a:r>
                        <a:t/>
                      </a:r>
                      <a:endParaRPr b="1" i="0" sz="2000" u="none" strike="noStrike">
                        <a:solidFill>
                          <a:srgbClr val="000000"/>
                        </a:solidFill>
                        <a:latin typeface="PMingLiu"/>
                        <a:ea typeface="PMingLiu"/>
                        <a:cs typeface="PMingLiu"/>
                        <a:sym typeface="PMingLiu"/>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l">
                        <a:spcBef>
                          <a:spcPts val="0"/>
                        </a:spcBef>
                        <a:spcAft>
                          <a:spcPts val="0"/>
                        </a:spcAft>
                        <a:buNone/>
                      </a:pPr>
                      <a:r>
                        <a:rPr b="1" i="0" lang="en-US" sz="20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l">
                        <a:spcBef>
                          <a:spcPts val="0"/>
                        </a:spcBef>
                        <a:spcAft>
                          <a:spcPts val="0"/>
                        </a:spcAft>
                        <a:buNone/>
                      </a:pPr>
                      <a:r>
                        <a:rPr b="1"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279400">
                <a:tc>
                  <a:txBody>
                    <a:bodyPr/>
                    <a:lstStyle/>
                    <a:p>
                      <a:pPr indent="0" lvl="0" marL="0" marR="0" rtl="0" algn="l">
                        <a:spcBef>
                          <a:spcPts val="0"/>
                        </a:spcBef>
                        <a:spcAft>
                          <a:spcPts val="0"/>
                        </a:spcAft>
                        <a:buNone/>
                      </a:pPr>
                      <a:r>
                        <a:rPr b="0" i="0" lang="en-US" sz="2000" u="none" strike="noStrike">
                          <a:solidFill>
                            <a:srgbClr val="000000"/>
                          </a:solidFill>
                          <a:latin typeface="PMingLiu"/>
                          <a:ea typeface="PMingLiu"/>
                          <a:cs typeface="PMingLiu"/>
                          <a:sym typeface="PMingLiu"/>
                        </a:rPr>
                        <a:t>parametric</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i="0" lang="en-US" sz="20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i="0" lang="en-US" sz="20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9400">
                <a:tc>
                  <a:txBody>
                    <a:bodyPr/>
                    <a:lstStyle/>
                    <a:p>
                      <a:pPr indent="0" lvl="0" marL="0" marR="0" rtl="0" algn="l">
                        <a:spcBef>
                          <a:spcPts val="0"/>
                        </a:spcBef>
                        <a:spcAft>
                          <a:spcPts val="0"/>
                        </a:spcAft>
                        <a:buNone/>
                      </a:pPr>
                      <a:r>
                        <a:rPr b="1" i="0" lang="en-US" sz="20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r">
                        <a:spcBef>
                          <a:spcPts val="0"/>
                        </a:spcBef>
                        <a:spcAft>
                          <a:spcPts val="0"/>
                        </a:spcAft>
                        <a:buNone/>
                      </a:pPr>
                      <a:r>
                        <a:rPr b="1" i="0" lang="en-US" sz="20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r">
                        <a:spcBef>
                          <a:spcPts val="0"/>
                        </a:spcBef>
                        <a:spcAft>
                          <a:spcPts val="0"/>
                        </a:spcAft>
                        <a:buNone/>
                      </a:pPr>
                      <a:r>
                        <a:rPr b="1" i="0" lang="en-US" sz="2000" u="none" strike="noStrike">
                          <a:solidFill>
                            <a:srgbClr val="000000"/>
                          </a:solidFill>
                          <a:latin typeface="PMingLiu"/>
                          <a:ea typeface="PMingLiu"/>
                          <a:cs typeface="PMingLiu"/>
                          <a:sym typeface="PMingLiu"/>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bl>
          </a:graphicData>
        </a:graphic>
      </p:graphicFrame>
      <p:sp>
        <p:nvSpPr>
          <p:cNvPr id="618" name="Google Shape;618;p34"/>
          <p:cNvSpPr txBox="1"/>
          <p:nvPr/>
        </p:nvSpPr>
        <p:spPr>
          <a:xfrm>
            <a:off x="5746750" y="4089403"/>
            <a:ext cx="5607050"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無SPV之原因為銀行幫國家發行，和Hofer(2020)中的論文皆出現無SPV債劵(為損失起賠型)的例子</a:t>
            </a:r>
            <a:endParaRPr/>
          </a:p>
        </p:txBody>
      </p:sp>
      <p:graphicFrame>
        <p:nvGraphicFramePr>
          <p:cNvPr id="619" name="Google Shape;619;p34"/>
          <p:cNvGraphicFramePr/>
          <p:nvPr/>
        </p:nvGraphicFramePr>
        <p:xfrm>
          <a:off x="1841500" y="5095288"/>
          <a:ext cx="3000000" cy="3000000"/>
        </p:xfrm>
        <a:graphic>
          <a:graphicData uri="http://schemas.openxmlformats.org/drawingml/2006/table">
            <a:tbl>
              <a:tblPr>
                <a:noFill/>
                <a:tableStyleId>{EE6156AE-0B9C-4F19-82AC-EA0DC79C775A}</a:tableStyleId>
              </a:tblPr>
              <a:tblGrid>
                <a:gridCol w="2501650"/>
                <a:gridCol w="865575"/>
                <a:gridCol w="1131925"/>
                <a:gridCol w="811675"/>
                <a:gridCol w="1623375"/>
              </a:tblGrid>
              <a:tr h="2095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公司</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日期</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注資方式</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觸發方式</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觸發原因</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r>
              <a:tr h="209550">
                <a:tc>
                  <a:txBody>
                    <a:bodyPr/>
                    <a:lstStyle/>
                    <a:p>
                      <a:pPr indent="0" lvl="0" marL="0" marR="0" rtl="0" algn="ctr">
                        <a:spcBef>
                          <a:spcPts val="0"/>
                        </a:spcBef>
                        <a:spcAft>
                          <a:spcPts val="0"/>
                        </a:spcAft>
                        <a:buNone/>
                      </a:pPr>
                      <a:r>
                        <a:rPr b="0" i="0" lang="en-US" sz="1100" u="none" strike="noStrike">
                          <a:solidFill>
                            <a:srgbClr val="212529"/>
                          </a:solidFill>
                          <a:latin typeface="Arial"/>
                          <a:ea typeface="Arial"/>
                          <a:cs typeface="Arial"/>
                          <a:sym typeface="Arial"/>
                        </a:rPr>
                        <a:t>IBRD</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Mar-23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部分</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strike="noStrike">
                          <a:solidFill>
                            <a:srgbClr val="FF0000"/>
                          </a:solidFill>
                          <a:latin typeface="PMingLiu"/>
                          <a:ea typeface="PMingLiu"/>
                          <a:cs typeface="PMingLiu"/>
                          <a:sym typeface="PMingLiu"/>
                        </a:rPr>
                        <a:t>parametric</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智利地震，幫智利發行</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20" name="Google Shape;620;p34"/>
          <p:cNvSpPr/>
          <p:nvPr/>
        </p:nvSpPr>
        <p:spPr>
          <a:xfrm rot="2594922">
            <a:off x="1820717" y="4883726"/>
            <a:ext cx="691127" cy="213312"/>
          </a:xfrm>
          <a:prstGeom prst="rightArrow">
            <a:avLst>
              <a:gd fmla="val 50000" name="adj1"/>
              <a:gd fmla="val 50000" name="adj2"/>
            </a:avLst>
          </a:prstGeom>
          <a:solidFill>
            <a:schemeClr val="accent1"/>
          </a:solidFill>
          <a:ln cap="flat" cmpd="sng" w="12700">
            <a:solidFill>
              <a:srgbClr val="6261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627" name="Google Shape;627;p35"/>
          <p:cNvGraphicFramePr/>
          <p:nvPr/>
        </p:nvGraphicFramePr>
        <p:xfrm>
          <a:off x="1244600" y="836908"/>
          <a:ext cx="3000000" cy="3000000"/>
        </p:xfrm>
        <a:graphic>
          <a:graphicData uri="http://schemas.openxmlformats.org/drawingml/2006/table">
            <a:tbl>
              <a:tblPr bandRow="1" firstRow="1">
                <a:noFill/>
                <a:tableStyleId>{E5A2E848-6426-4CE0-AEBC-6D76F6D6A6D3}</a:tableStyleId>
              </a:tblPr>
              <a:tblGrid>
                <a:gridCol w="3415575"/>
                <a:gridCol w="3397200"/>
                <a:gridCol w="3397200"/>
              </a:tblGrid>
              <a:tr h="337500">
                <a:tc>
                  <a:txBody>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交易區間(PAR=0.06)</a:t>
                      </a:r>
                      <a:endParaRPr sz="18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c>
                  <a:txBody>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損失起賠</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c>
                  <a:txBody>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產業指數</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r>
              <a:tr h="1067600">
                <a:tc>
                  <a:txBody>
                    <a:bodyPr/>
                    <a:lstStyle/>
                    <a:p>
                      <a:pPr indent="0" lvl="0" marL="0" marR="0" rtl="0" algn="l">
                        <a:spcBef>
                          <a:spcPts val="0"/>
                        </a:spcBef>
                        <a:spcAft>
                          <a:spcPts val="0"/>
                        </a:spcAft>
                        <a:buNone/>
                      </a:pPr>
                      <a:r>
                        <a:rPr lang="en-US" sz="1800">
                          <a:latin typeface="Arial"/>
                          <a:ea typeface="Arial"/>
                          <a:cs typeface="Arial"/>
                          <a:sym typeface="Arial"/>
                        </a:rPr>
                        <a:t>部分注資(有SPV)</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c>
                  <a:txBody>
                    <a:bodyPr/>
                    <a:lstStyle/>
                    <a:p>
                      <a:pPr indent="0" lvl="0" marL="0" marR="0" rtl="0" algn="ctr">
                        <a:spcBef>
                          <a:spcPts val="0"/>
                        </a:spcBef>
                        <a:spcAft>
                          <a:spcPts val="0"/>
                        </a:spcAft>
                        <a:buNone/>
                      </a:pPr>
                      <a:r>
                        <a:rPr b="1" lang="en-US" sz="1800" u="sng">
                          <a:solidFill>
                            <a:schemeClr val="dk1"/>
                          </a:solidFill>
                          <a:latin typeface="Arial"/>
                          <a:ea typeface="Arial"/>
                          <a:cs typeface="Arial"/>
                          <a:sym typeface="Arial"/>
                          <a:hlinkClick action="ppaction://hlinksldjump" r:id="rId3">
                            <a:extLst>
                              <a:ext uri="{A12FA001-AC4F-418D-AE19-62706E023703}">
                                <ahyp:hlinkClr val="tx"/>
                              </a:ext>
                            </a:extLst>
                          </a:hlinkClick>
                        </a:rPr>
                        <a:t>區間幾乎存在</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sng">
                          <a:solidFill>
                            <a:schemeClr val="dk1"/>
                          </a:solidFill>
                          <a:latin typeface="Arial"/>
                          <a:ea typeface="Arial"/>
                          <a:cs typeface="Arial"/>
                          <a:sym typeface="Arial"/>
                          <a:hlinkClick action="ppaction://hlinksldjump" r:id="rId4">
                            <a:extLst>
                              <a:ext uri="{A12FA001-AC4F-418D-AE19-62706E023703}">
                                <ahyp:hlinkClr val="tx"/>
                              </a:ext>
                            </a:extLst>
                          </a:hlinkClick>
                        </a:rPr>
                        <a:t>區間幾乎存在</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67600">
                <a:tc>
                  <a:txBody>
                    <a:bodyPr/>
                    <a:lstStyle/>
                    <a:p>
                      <a:pPr indent="0" lvl="0" marL="0" marR="0" rtl="0" algn="l">
                        <a:spcBef>
                          <a:spcPts val="0"/>
                        </a:spcBef>
                        <a:spcAft>
                          <a:spcPts val="0"/>
                        </a:spcAft>
                        <a:buNone/>
                      </a:pPr>
                      <a:r>
                        <a:rPr lang="en-US" sz="1800">
                          <a:latin typeface="Arial"/>
                          <a:ea typeface="Arial"/>
                          <a:cs typeface="Arial"/>
                          <a:sym typeface="Arial"/>
                        </a:rPr>
                        <a:t>全部注資(有SPV)</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c>
                  <a:txBody>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區間幾乎存在</a:t>
                      </a:r>
                      <a:endParaRPr/>
                    </a:p>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區間幾乎存在</a:t>
                      </a:r>
                      <a:endParaRPr/>
                    </a:p>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1325">
                <a:tc>
                  <a:txBody>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交易區間(PAR=0.01)</a:t>
                      </a:r>
                      <a:endParaRPr b="1" sz="18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c>
                  <a:txBody>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損失起賠</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c>
                  <a:txBody>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產業指數</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r>
              <a:tr h="554825">
                <a:tc>
                  <a:txBody>
                    <a:bodyPr/>
                    <a:lstStyle/>
                    <a:p>
                      <a:pPr indent="0" lvl="0" marL="0" marR="0" rtl="0" algn="l">
                        <a:spcBef>
                          <a:spcPts val="0"/>
                        </a:spcBef>
                        <a:spcAft>
                          <a:spcPts val="0"/>
                        </a:spcAft>
                        <a:buNone/>
                      </a:pPr>
                      <a:r>
                        <a:rPr lang="en-US" sz="1800">
                          <a:latin typeface="Arial"/>
                          <a:ea typeface="Arial"/>
                          <a:cs typeface="Arial"/>
                          <a:sym typeface="Arial"/>
                        </a:rPr>
                        <a:t>部分注資(有SPV)</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c gridSpan="2" rowSpan="2">
                  <a:txBody>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區間幾乎存在</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hMerge="1"/>
              </a:tr>
              <a:tr h="554825">
                <a:tc>
                  <a:txBody>
                    <a:bodyPr/>
                    <a:lstStyle/>
                    <a:p>
                      <a:pPr indent="0" lvl="0" marL="0" marR="0" rtl="0" algn="l">
                        <a:spcBef>
                          <a:spcPts val="0"/>
                        </a:spcBef>
                        <a:spcAft>
                          <a:spcPts val="0"/>
                        </a:spcAft>
                        <a:buNone/>
                      </a:pPr>
                      <a:r>
                        <a:rPr lang="en-US" sz="1800">
                          <a:latin typeface="Arial"/>
                          <a:ea typeface="Arial"/>
                          <a:cs typeface="Arial"/>
                          <a:sym typeface="Arial"/>
                        </a:rPr>
                        <a:t>全部注資(有SPV)</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D0C3"/>
                    </a:solidFill>
                  </a:tcPr>
                </a:tc>
                <a:tc gridSpan="2" vMerge="1"/>
                <a:tc hMerge="1" vMerge="1"/>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3" name="Google Shape;633;p36"/>
          <p:cNvSpPr txBox="1"/>
          <p:nvPr>
            <p:ph idx="2" type="body"/>
          </p:nvPr>
        </p:nvSpPr>
        <p:spPr>
          <a:xfrm>
            <a:off x="3011192" y="595461"/>
            <a:ext cx="4613974" cy="47392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latin typeface="Arial"/>
                <a:ea typeface="Arial"/>
                <a:cs typeface="Arial"/>
                <a:sym typeface="Arial"/>
              </a:rPr>
              <a:t>損失起賠+部分注資(要求最低債息率)</a:t>
            </a:r>
            <a:endParaRPr sz="1800">
              <a:latin typeface="Arial"/>
              <a:ea typeface="Arial"/>
              <a:cs typeface="Arial"/>
              <a:sym typeface="Arial"/>
            </a:endParaRPr>
          </a:p>
        </p:txBody>
      </p:sp>
      <p:pic>
        <p:nvPicPr>
          <p:cNvPr id="634" name="Google Shape;634;p36"/>
          <p:cNvPicPr preferRelativeResize="0"/>
          <p:nvPr/>
        </p:nvPicPr>
        <p:blipFill rotWithShape="1">
          <a:blip r:embed="rId3">
            <a:alphaModFix/>
          </a:blip>
          <a:srcRect b="0" l="0" r="0" t="0"/>
          <a:stretch/>
        </p:blipFill>
        <p:spPr>
          <a:xfrm>
            <a:off x="1367534" y="1196351"/>
            <a:ext cx="9986266" cy="2817710"/>
          </a:xfrm>
          <a:prstGeom prst="rect">
            <a:avLst/>
          </a:prstGeom>
          <a:noFill/>
          <a:ln>
            <a:noFill/>
          </a:ln>
        </p:spPr>
      </p:pic>
      <p:sp>
        <p:nvSpPr>
          <p:cNvPr id="635" name="Google Shape;635;p36"/>
          <p:cNvSpPr txBox="1"/>
          <p:nvPr/>
        </p:nvSpPr>
        <p:spPr>
          <a:xfrm>
            <a:off x="1367533" y="4411567"/>
            <a:ext cx="10178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隨著loss/V的比例遞增，意味著本金遭到巨災侵蝕的可能性越來越低</a:t>
            </a:r>
            <a:endParaRPr sz="1800">
              <a:solidFill>
                <a:schemeClr val="dk1"/>
              </a:solidFill>
              <a:latin typeface="Arial"/>
              <a:ea typeface="Arial"/>
              <a:cs typeface="Arial"/>
              <a:sym typeface="Arial"/>
            </a:endParaRPr>
          </a:p>
        </p:txBody>
      </p:sp>
      <p:sp>
        <p:nvSpPr>
          <p:cNvPr id="636" name="Google Shape;636;p36"/>
          <p:cNvSpPr txBox="1"/>
          <p:nvPr/>
        </p:nvSpPr>
        <p:spPr>
          <a:xfrm>
            <a:off x="0" y="6171966"/>
            <a:ext cx="6098582" cy="549509"/>
          </a:xfrm>
          <a:prstGeom prst="rect">
            <a:avLst/>
          </a:prstGeom>
          <a:blipFill rotWithShape="1">
            <a:blip r:embed="rId4">
              <a:alphaModFix/>
            </a:blip>
            <a:stretch>
              <a:fillRect b="-10987" l="-79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2" name="Google Shape;642;p37"/>
          <p:cNvSpPr txBox="1"/>
          <p:nvPr>
            <p:ph idx="2" type="body"/>
          </p:nvPr>
        </p:nvSpPr>
        <p:spPr>
          <a:xfrm>
            <a:off x="4244599" y="42695"/>
            <a:ext cx="4366001" cy="47392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0"/>
              </a:spcBef>
              <a:spcAft>
                <a:spcPts val="0"/>
              </a:spcAft>
              <a:buClr>
                <a:schemeClr val="dk1"/>
              </a:buClr>
              <a:buSzPct val="100000"/>
              <a:buNone/>
            </a:pPr>
            <a:r>
              <a:rPr lang="en-US" sz="2400">
                <a:latin typeface="Arial"/>
                <a:ea typeface="Arial"/>
                <a:cs typeface="Arial"/>
                <a:sym typeface="Arial"/>
              </a:rPr>
              <a:t>損失起賠+部分注資(願付最高債息率)</a:t>
            </a:r>
            <a:endParaRPr sz="2400">
              <a:latin typeface="Arial"/>
              <a:ea typeface="Arial"/>
              <a:cs typeface="Arial"/>
              <a:sym typeface="Arial"/>
            </a:endParaRPr>
          </a:p>
        </p:txBody>
      </p:sp>
      <p:pic>
        <p:nvPicPr>
          <p:cNvPr id="643" name="Google Shape;643;p37"/>
          <p:cNvPicPr preferRelativeResize="0"/>
          <p:nvPr/>
        </p:nvPicPr>
        <p:blipFill rotWithShape="1">
          <a:blip r:embed="rId3">
            <a:alphaModFix/>
          </a:blip>
          <a:srcRect b="0" l="0" r="0" t="0"/>
          <a:stretch/>
        </p:blipFill>
        <p:spPr>
          <a:xfrm>
            <a:off x="1036724" y="407820"/>
            <a:ext cx="10118547" cy="2856456"/>
          </a:xfrm>
          <a:prstGeom prst="rect">
            <a:avLst/>
          </a:prstGeom>
          <a:noFill/>
          <a:ln>
            <a:noFill/>
          </a:ln>
        </p:spPr>
      </p:pic>
      <p:pic>
        <p:nvPicPr>
          <p:cNvPr id="644" name="Google Shape;644;p37"/>
          <p:cNvPicPr preferRelativeResize="0"/>
          <p:nvPr/>
        </p:nvPicPr>
        <p:blipFill rotWithShape="1">
          <a:blip r:embed="rId4">
            <a:alphaModFix/>
          </a:blip>
          <a:srcRect b="0" l="0" r="0" t="0"/>
          <a:stretch/>
        </p:blipFill>
        <p:spPr>
          <a:xfrm>
            <a:off x="1036724" y="3264276"/>
            <a:ext cx="10118547" cy="2856456"/>
          </a:xfrm>
          <a:prstGeom prst="rect">
            <a:avLst/>
          </a:prstGeom>
          <a:noFill/>
          <a:ln>
            <a:noFill/>
          </a:ln>
        </p:spPr>
      </p:pic>
      <p:sp>
        <p:nvSpPr>
          <p:cNvPr id="645" name="Google Shape;645;p37"/>
          <p:cNvSpPr txBox="1"/>
          <p:nvPr/>
        </p:nvSpPr>
        <p:spPr>
          <a:xfrm>
            <a:off x="1036724" y="6120732"/>
            <a:ext cx="6854125"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高槓桿的公司如若負擔高額的債息，將增加公司破產的風險</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對公司來說最適槓桿落在0.6~0.7</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1" name="Google Shape;651;p38"/>
          <p:cNvSpPr txBox="1"/>
          <p:nvPr>
            <p:ph idx="2" type="body"/>
          </p:nvPr>
        </p:nvSpPr>
        <p:spPr>
          <a:xfrm>
            <a:off x="4244599" y="42695"/>
            <a:ext cx="4366001" cy="47392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latin typeface="Arial"/>
                <a:ea typeface="Arial"/>
                <a:cs typeface="Arial"/>
                <a:sym typeface="Arial"/>
              </a:rPr>
              <a:t>損失起賠+部分注資(交易區間)</a:t>
            </a:r>
            <a:endParaRPr sz="2400">
              <a:latin typeface="Arial"/>
              <a:ea typeface="Arial"/>
              <a:cs typeface="Arial"/>
              <a:sym typeface="Arial"/>
            </a:endParaRPr>
          </a:p>
        </p:txBody>
      </p:sp>
      <p:pic>
        <p:nvPicPr>
          <p:cNvPr id="652" name="Google Shape;652;p38"/>
          <p:cNvPicPr preferRelativeResize="0"/>
          <p:nvPr/>
        </p:nvPicPr>
        <p:blipFill rotWithShape="1">
          <a:blip r:embed="rId3">
            <a:alphaModFix/>
          </a:blip>
          <a:srcRect b="0" l="0" r="0" t="0"/>
          <a:stretch/>
        </p:blipFill>
        <p:spPr>
          <a:xfrm>
            <a:off x="1227607" y="626943"/>
            <a:ext cx="9736785" cy="2920036"/>
          </a:xfrm>
          <a:prstGeom prst="rect">
            <a:avLst/>
          </a:prstGeom>
          <a:noFill/>
          <a:ln>
            <a:noFill/>
          </a:ln>
        </p:spPr>
      </p:pic>
      <p:pic>
        <p:nvPicPr>
          <p:cNvPr id="653" name="Google Shape;653;p38"/>
          <p:cNvPicPr preferRelativeResize="0"/>
          <p:nvPr/>
        </p:nvPicPr>
        <p:blipFill rotWithShape="1">
          <a:blip r:embed="rId4">
            <a:alphaModFix/>
          </a:blip>
          <a:srcRect b="0" l="0" r="0" t="0"/>
          <a:stretch/>
        </p:blipFill>
        <p:spPr>
          <a:xfrm>
            <a:off x="1227607" y="3839866"/>
            <a:ext cx="9736785" cy="269904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9" name="Google Shape;659;p39"/>
          <p:cNvSpPr txBox="1"/>
          <p:nvPr>
            <p:ph idx="2" type="body"/>
          </p:nvPr>
        </p:nvSpPr>
        <p:spPr>
          <a:xfrm>
            <a:off x="4244599" y="42695"/>
            <a:ext cx="4366001" cy="47392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latin typeface="Arial"/>
                <a:ea typeface="Arial"/>
                <a:cs typeface="Arial"/>
                <a:sym typeface="Arial"/>
              </a:rPr>
              <a:t>損失起賠+全部注資(交易區間)</a:t>
            </a:r>
            <a:endParaRPr sz="2400">
              <a:latin typeface="Arial"/>
              <a:ea typeface="Arial"/>
              <a:cs typeface="Arial"/>
              <a:sym typeface="Arial"/>
            </a:endParaRPr>
          </a:p>
        </p:txBody>
      </p:sp>
      <p:pic>
        <p:nvPicPr>
          <p:cNvPr id="660" name="Google Shape;660;p39"/>
          <p:cNvPicPr preferRelativeResize="0"/>
          <p:nvPr/>
        </p:nvPicPr>
        <p:blipFill rotWithShape="1">
          <a:blip r:embed="rId3">
            <a:alphaModFix/>
          </a:blip>
          <a:srcRect b="0" l="0" r="0" t="0"/>
          <a:stretch/>
        </p:blipFill>
        <p:spPr>
          <a:xfrm>
            <a:off x="1007757" y="557046"/>
            <a:ext cx="10176486" cy="2871954"/>
          </a:xfrm>
          <a:prstGeom prst="rect">
            <a:avLst/>
          </a:prstGeom>
          <a:noFill/>
          <a:ln>
            <a:noFill/>
          </a:ln>
        </p:spPr>
      </p:pic>
      <p:pic>
        <p:nvPicPr>
          <p:cNvPr id="661" name="Google Shape;661;p39"/>
          <p:cNvPicPr preferRelativeResize="0"/>
          <p:nvPr/>
        </p:nvPicPr>
        <p:blipFill rotWithShape="1">
          <a:blip r:embed="rId4">
            <a:alphaModFix/>
          </a:blip>
          <a:srcRect b="0" l="0" r="0" t="0"/>
          <a:stretch/>
        </p:blipFill>
        <p:spPr>
          <a:xfrm>
            <a:off x="1007758" y="3456698"/>
            <a:ext cx="10176485" cy="2871953"/>
          </a:xfrm>
          <a:prstGeom prst="rect">
            <a:avLst/>
          </a:prstGeom>
          <a:noFill/>
          <a:ln>
            <a:noFill/>
          </a:ln>
        </p:spPr>
      </p:pic>
      <p:sp>
        <p:nvSpPr>
          <p:cNvPr id="662" name="Google Shape;662;p39"/>
          <p:cNvSpPr txBox="1"/>
          <p:nvPr/>
        </p:nvSpPr>
        <p:spPr>
          <a:xfrm>
            <a:off x="1007757" y="6356349"/>
            <a:ext cx="60985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a:ea typeface="Arial"/>
                <a:cs typeface="Arial"/>
                <a:sym typeface="Arial"/>
                <a:hlinkClick action="ppaction://hlinksldjump" r:id="rId5">
                  <a:extLst>
                    <a:ext uri="{A12FA001-AC4F-418D-AE19-62706E023703}">
                      <ahyp:hlinkClr val="tx"/>
                    </a:ext>
                  </a:extLst>
                </a:hlinkClick>
              </a:rPr>
              <a:t>整體而言全部注資比起部分注資的交易區間較小</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
          <p:cNvSpPr txBox="1"/>
          <p:nvPr>
            <p:ph type="title"/>
          </p:nvPr>
        </p:nvSpPr>
        <p:spPr>
          <a:xfrm>
            <a:off x="48509"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圖表</a:t>
            </a:r>
            <a:endParaRPr/>
          </a:p>
        </p:txBody>
      </p:sp>
      <p:sp>
        <p:nvSpPr>
          <p:cNvPr id="319" name="Google Shape;31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0" name="Google Shape;320;p4"/>
          <p:cNvPicPr preferRelativeResize="0"/>
          <p:nvPr>
            <p:ph idx="2" type="chart"/>
          </p:nvPr>
        </p:nvPicPr>
        <p:blipFill rotWithShape="1">
          <a:blip r:embed="rId3">
            <a:alphaModFix/>
          </a:blip>
          <a:srcRect b="0" l="0" r="0" t="0"/>
          <a:stretch/>
        </p:blipFill>
        <p:spPr>
          <a:xfrm>
            <a:off x="183420" y="1325563"/>
            <a:ext cx="6883193" cy="2812336"/>
          </a:xfrm>
          <a:prstGeom prst="rect">
            <a:avLst/>
          </a:prstGeom>
          <a:noFill/>
          <a:ln>
            <a:noFill/>
          </a:ln>
        </p:spPr>
      </p:pic>
      <p:sp>
        <p:nvSpPr>
          <p:cNvPr id="321" name="Google Shape;321;p4"/>
          <p:cNvSpPr txBox="1"/>
          <p:nvPr/>
        </p:nvSpPr>
        <p:spPr>
          <a:xfrm>
            <a:off x="7068072" y="2132181"/>
            <a:ext cx="4940508"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可以發現Catbond的本金呈現一個上升的趨勢，也間接說明Catbond在巨災市場上仍是熱門巨災商品</a:t>
            </a:r>
            <a:endParaRPr/>
          </a:p>
        </p:txBody>
      </p:sp>
      <p:graphicFrame>
        <p:nvGraphicFramePr>
          <p:cNvPr id="322" name="Google Shape;322;p4"/>
          <p:cNvGraphicFramePr/>
          <p:nvPr/>
        </p:nvGraphicFramePr>
        <p:xfrm>
          <a:off x="183420" y="4616867"/>
          <a:ext cx="3000000" cy="3000000"/>
        </p:xfrm>
        <a:graphic>
          <a:graphicData uri="http://schemas.openxmlformats.org/drawingml/2006/table">
            <a:tbl>
              <a:tblPr>
                <a:noFill/>
                <a:tableStyleId>{EE6156AE-0B9C-4F19-82AC-EA0DC79C775A}</a:tableStyleId>
              </a:tblPr>
              <a:tblGrid>
                <a:gridCol w="3969575"/>
                <a:gridCol w="1373500"/>
                <a:gridCol w="1796125"/>
                <a:gridCol w="1287975"/>
              </a:tblGrid>
              <a:tr h="481000">
                <a:tc>
                  <a:txBody>
                    <a:bodyPr/>
                    <a:lstStyle/>
                    <a:p>
                      <a:pPr indent="0" lvl="0" marL="0" marR="0" rtl="0" algn="l">
                        <a:spcBef>
                          <a:spcPts val="0"/>
                        </a:spcBef>
                        <a:spcAft>
                          <a:spcPts val="0"/>
                        </a:spcAft>
                        <a:buNone/>
                      </a:pPr>
                      <a:r>
                        <a:rPr b="0" i="0" lang="en-US" sz="1800" u="none" cap="none" strike="noStrike">
                          <a:solidFill>
                            <a:srgbClr val="000000"/>
                          </a:solidFill>
                          <a:latin typeface="Microsoft JhengHei"/>
                          <a:ea typeface="Microsoft JhengHei"/>
                          <a:cs typeface="Microsoft JhengHei"/>
                          <a:sym typeface="Microsoft JhengHei"/>
                        </a:rPr>
                        <a:t>資本額(單位:十億)</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PMingLiu"/>
                          <a:ea typeface="PMingLiu"/>
                          <a:cs typeface="PMingLiu"/>
                          <a:sym typeface="PMingLiu"/>
                        </a:rPr>
                        <a:t>2023年</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PMingLiu"/>
                          <a:ea typeface="PMingLiu"/>
                          <a:cs typeface="PMingLiu"/>
                          <a:sym typeface="PMingLiu"/>
                        </a:rPr>
                        <a:t>2024年</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PMingLiu"/>
                          <a:ea typeface="PMingLiu"/>
                          <a:cs typeface="PMingLiu"/>
                          <a:sym typeface="PMingLiu"/>
                        </a:rPr>
                        <a:t>成長率</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r>
              <a:tr h="481000">
                <a:tc>
                  <a:txBody>
                    <a:bodyPr/>
                    <a:lstStyle/>
                    <a:p>
                      <a:pPr indent="0" lvl="0" marL="0" marR="0" rtl="0" algn="l">
                        <a:spcBef>
                          <a:spcPts val="0"/>
                        </a:spcBef>
                        <a:spcAft>
                          <a:spcPts val="0"/>
                        </a:spcAft>
                        <a:buNone/>
                      </a:pPr>
                      <a:r>
                        <a:rPr b="0" i="0" lang="en-US" sz="1800" u="none" cap="none" strike="noStrike">
                          <a:solidFill>
                            <a:srgbClr val="000000"/>
                          </a:solidFill>
                          <a:latin typeface="PMingLiu"/>
                          <a:ea typeface="PMingLiu"/>
                          <a:cs typeface="PMingLiu"/>
                          <a:sym typeface="PMingLiu"/>
                        </a:rPr>
                        <a:t>Catastrophe Reinsurance</a:t>
                      </a:r>
                      <a:endParaRPr b="0" i="0" sz="1800" u="none" cap="none" strike="noStrike">
                        <a:solidFill>
                          <a:srgbClr val="000000"/>
                        </a:solidFill>
                        <a:latin typeface="PMingLiu"/>
                        <a:ea typeface="PMingLiu"/>
                        <a:cs typeface="PMingLiu"/>
                        <a:sym typeface="PMingLiu"/>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i="0" lang="en-US" sz="1800" u="none" cap="none" strike="noStrike">
                          <a:solidFill>
                            <a:srgbClr val="000000"/>
                          </a:solidFill>
                          <a:latin typeface="PMingLiu"/>
                          <a:ea typeface="PMingLiu"/>
                          <a:cs typeface="PMingLiu"/>
                          <a:sym typeface="PMingLiu"/>
                        </a:rPr>
                        <a:t>726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i="0" lang="en-US" sz="1800" u="none" cap="none" strike="noStrike">
                          <a:solidFill>
                            <a:srgbClr val="000000"/>
                          </a:solidFill>
                          <a:latin typeface="PMingLiu"/>
                          <a:ea typeface="PMingLiu"/>
                          <a:cs typeface="PMingLiu"/>
                          <a:sym typeface="PMingLiu"/>
                        </a:rPr>
                        <a:t>766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i="0" lang="en-US" sz="1800" u="none" cap="none" strike="noStrike">
                          <a:solidFill>
                            <a:srgbClr val="000000"/>
                          </a:solidFill>
                          <a:latin typeface="PMingLiu"/>
                          <a:ea typeface="PMingLiu"/>
                          <a:cs typeface="PMingLiu"/>
                          <a:sym typeface="PMingLiu"/>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81000">
                <a:tc>
                  <a:txBody>
                    <a:bodyPr/>
                    <a:lstStyle/>
                    <a:p>
                      <a:pPr indent="0" lvl="0" marL="0" marR="0" rtl="0" algn="l">
                        <a:spcBef>
                          <a:spcPts val="0"/>
                        </a:spcBef>
                        <a:spcAft>
                          <a:spcPts val="0"/>
                        </a:spcAft>
                        <a:buNone/>
                      </a:pPr>
                      <a:r>
                        <a:rPr b="0" i="0" lang="en-US" sz="1800" u="none" cap="none" strike="noStrike">
                          <a:solidFill>
                            <a:srgbClr val="000000"/>
                          </a:solidFill>
                          <a:latin typeface="PMingLiu"/>
                          <a:ea typeface="PMingLiu"/>
                          <a:cs typeface="PMingLiu"/>
                          <a:sym typeface="PMingLiu"/>
                        </a:rPr>
                        <a:t>Catsatrophe Bond</a:t>
                      </a:r>
                      <a:endParaRPr b="0" i="0" sz="1800" u="none" cap="none" strike="noStrike">
                        <a:solidFill>
                          <a:srgbClr val="000000"/>
                        </a:solidFill>
                        <a:latin typeface="PMingLiu"/>
                        <a:ea typeface="PMingLiu"/>
                        <a:cs typeface="PMingLiu"/>
                        <a:sym typeface="PMingLiu"/>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i="0" lang="en-US" sz="1800" u="none" cap="none" strike="noStrike">
                          <a:solidFill>
                            <a:srgbClr val="000000"/>
                          </a:solidFill>
                          <a:latin typeface="PMingLiu"/>
                          <a:ea typeface="PMingLiu"/>
                          <a:cs typeface="PMingLiu"/>
                          <a:sym typeface="PMingLiu"/>
                        </a:rPr>
                        <a:t>39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i="0" lang="en-US" sz="1800" u="none" cap="none" strike="noStrike">
                          <a:solidFill>
                            <a:srgbClr val="000000"/>
                          </a:solidFill>
                          <a:latin typeface="PMingLiu"/>
                          <a:ea typeface="PMingLiu"/>
                          <a:cs typeface="PMingLiu"/>
                          <a:sym typeface="PMingLiu"/>
                        </a:rPr>
                        <a:t>46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0" i="0" lang="en-US" sz="1800" u="none" cap="none" strike="noStrike">
                          <a:solidFill>
                            <a:srgbClr val="FF0000"/>
                          </a:solidFill>
                          <a:latin typeface="PMingLiu"/>
                          <a:ea typeface="PMingLiu"/>
                          <a:cs typeface="PMingLiu"/>
                          <a:sym typeface="PMingLiu"/>
                        </a:rPr>
                        <a:t>18%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323" name="Google Shape;323;p4"/>
          <p:cNvSpPr txBox="1"/>
          <p:nvPr/>
        </p:nvSpPr>
        <p:spPr>
          <a:xfrm>
            <a:off x="8610600" y="5015186"/>
            <a:ext cx="3168112"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Catbond雖然發行量尚未達到發展已成熟的再保險，但近年來成長率飛速上升</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40"/>
          <p:cNvSpPr txBox="1"/>
          <p:nvPr>
            <p:ph type="title"/>
          </p:nvPr>
        </p:nvSpPr>
        <p:spPr>
          <a:xfrm>
            <a:off x="2932112" y="136525"/>
            <a:ext cx="84216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產業指數+部分注資(要求最低債息率)</a:t>
            </a:r>
            <a:br>
              <a:rPr lang="en-US" sz="2400">
                <a:latin typeface="Arial"/>
                <a:ea typeface="Arial"/>
                <a:cs typeface="Arial"/>
                <a:sym typeface="Arial"/>
              </a:rPr>
            </a:br>
            <a:endParaRPr sz="2400"/>
          </a:p>
        </p:txBody>
      </p:sp>
      <p:sp>
        <p:nvSpPr>
          <p:cNvPr id="668" name="Google Shape;66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 年</a:t>
            </a:r>
            <a:endParaRPr/>
          </a:p>
        </p:txBody>
      </p:sp>
      <p:sp>
        <p:nvSpPr>
          <p:cNvPr id="669" name="Google Shape;66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募資簡報</a:t>
            </a:r>
            <a:endParaRPr/>
          </a:p>
        </p:txBody>
      </p:sp>
      <p:sp>
        <p:nvSpPr>
          <p:cNvPr id="670" name="Google Shape;67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71" name="Google Shape;671;p40"/>
          <p:cNvPicPr preferRelativeResize="0"/>
          <p:nvPr/>
        </p:nvPicPr>
        <p:blipFill rotWithShape="1">
          <a:blip r:embed="rId3">
            <a:alphaModFix/>
          </a:blip>
          <a:srcRect b="0" l="0" r="0" t="0"/>
          <a:stretch/>
        </p:blipFill>
        <p:spPr>
          <a:xfrm>
            <a:off x="2328381" y="1156307"/>
            <a:ext cx="9254873" cy="2609782"/>
          </a:xfrm>
          <a:prstGeom prst="rect">
            <a:avLst/>
          </a:prstGeom>
          <a:noFill/>
          <a:ln>
            <a:noFill/>
          </a:ln>
        </p:spPr>
      </p:pic>
      <p:sp>
        <p:nvSpPr>
          <p:cNvPr id="672" name="Google Shape;672;p40"/>
          <p:cNvSpPr txBox="1"/>
          <p:nvPr/>
        </p:nvSpPr>
        <p:spPr>
          <a:xfrm>
            <a:off x="2738385" y="4246343"/>
            <a:ext cx="8557647"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投資人因基差風險和未建模的道德風險，債息率大幅下降</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投資人擔心公司因破產風險升高，高槓桿到期日前更易破產，因而會要求更高的債息率</a:t>
            </a:r>
            <a:endParaRPr sz="18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78" name="Google Shape;678;p41"/>
          <p:cNvSpPr txBox="1"/>
          <p:nvPr>
            <p:ph idx="2" type="body"/>
          </p:nvPr>
        </p:nvSpPr>
        <p:spPr>
          <a:xfrm>
            <a:off x="4244599" y="42695"/>
            <a:ext cx="4366001" cy="47392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latin typeface="Arial"/>
                <a:ea typeface="Arial"/>
                <a:cs typeface="Arial"/>
                <a:sym typeface="Arial"/>
              </a:rPr>
              <a:t>產業指數+部分注資(交易區間)</a:t>
            </a:r>
            <a:endParaRPr sz="2400">
              <a:latin typeface="Arial"/>
              <a:ea typeface="Arial"/>
              <a:cs typeface="Arial"/>
              <a:sym typeface="Arial"/>
            </a:endParaRPr>
          </a:p>
        </p:txBody>
      </p:sp>
      <p:pic>
        <p:nvPicPr>
          <p:cNvPr id="679" name="Google Shape;679;p41"/>
          <p:cNvPicPr preferRelativeResize="0"/>
          <p:nvPr/>
        </p:nvPicPr>
        <p:blipFill rotWithShape="1">
          <a:blip r:embed="rId3">
            <a:alphaModFix/>
          </a:blip>
          <a:srcRect b="0" l="0" r="0" t="0"/>
          <a:stretch/>
        </p:blipFill>
        <p:spPr>
          <a:xfrm>
            <a:off x="1322957" y="516618"/>
            <a:ext cx="9546085" cy="2691901"/>
          </a:xfrm>
          <a:prstGeom prst="rect">
            <a:avLst/>
          </a:prstGeom>
          <a:noFill/>
          <a:ln>
            <a:noFill/>
          </a:ln>
        </p:spPr>
      </p:pic>
      <p:pic>
        <p:nvPicPr>
          <p:cNvPr id="680" name="Google Shape;680;p41"/>
          <p:cNvPicPr preferRelativeResize="0"/>
          <p:nvPr/>
        </p:nvPicPr>
        <p:blipFill rotWithShape="1">
          <a:blip r:embed="rId4">
            <a:alphaModFix/>
          </a:blip>
          <a:srcRect b="0" l="0" r="0" t="0"/>
          <a:stretch/>
        </p:blipFill>
        <p:spPr>
          <a:xfrm>
            <a:off x="1322956" y="3336379"/>
            <a:ext cx="9546085" cy="26919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86" name="Google Shape;686;p42"/>
          <p:cNvSpPr txBox="1"/>
          <p:nvPr>
            <p:ph idx="2" type="body"/>
          </p:nvPr>
        </p:nvSpPr>
        <p:spPr>
          <a:xfrm>
            <a:off x="4244599" y="42695"/>
            <a:ext cx="4366001" cy="47392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latin typeface="Arial"/>
                <a:ea typeface="Arial"/>
                <a:cs typeface="Arial"/>
                <a:sym typeface="Arial"/>
              </a:rPr>
              <a:t>產業指數+部分注資(交易區間)</a:t>
            </a:r>
            <a:endParaRPr sz="2400">
              <a:latin typeface="Arial"/>
              <a:ea typeface="Arial"/>
              <a:cs typeface="Arial"/>
              <a:sym typeface="Arial"/>
            </a:endParaRPr>
          </a:p>
        </p:txBody>
      </p:sp>
      <p:pic>
        <p:nvPicPr>
          <p:cNvPr id="687" name="Google Shape;687;p42"/>
          <p:cNvPicPr preferRelativeResize="0"/>
          <p:nvPr/>
        </p:nvPicPr>
        <p:blipFill rotWithShape="1">
          <a:blip r:embed="rId3">
            <a:alphaModFix/>
          </a:blip>
          <a:srcRect b="0" l="0" r="0" t="0"/>
          <a:stretch/>
        </p:blipFill>
        <p:spPr>
          <a:xfrm>
            <a:off x="1322955" y="516618"/>
            <a:ext cx="9538483" cy="2691900"/>
          </a:xfrm>
          <a:prstGeom prst="rect">
            <a:avLst/>
          </a:prstGeom>
          <a:noFill/>
          <a:ln>
            <a:noFill/>
          </a:ln>
        </p:spPr>
      </p:pic>
      <p:pic>
        <p:nvPicPr>
          <p:cNvPr id="688" name="Google Shape;688;p42"/>
          <p:cNvPicPr preferRelativeResize="0"/>
          <p:nvPr/>
        </p:nvPicPr>
        <p:blipFill rotWithShape="1">
          <a:blip r:embed="rId4">
            <a:alphaModFix/>
          </a:blip>
          <a:srcRect b="0" l="0" r="0" t="0"/>
          <a:stretch/>
        </p:blipFill>
        <p:spPr>
          <a:xfrm>
            <a:off x="1322954" y="3243389"/>
            <a:ext cx="9538483" cy="2691900"/>
          </a:xfrm>
          <a:prstGeom prst="rect">
            <a:avLst/>
          </a:prstGeom>
          <a:noFill/>
          <a:ln>
            <a:noFill/>
          </a:ln>
        </p:spPr>
      </p:pic>
      <p:sp>
        <p:nvSpPr>
          <p:cNvPr id="689" name="Google Shape;689;p42"/>
          <p:cNvSpPr txBox="1"/>
          <p:nvPr/>
        </p:nvSpPr>
        <p:spPr>
          <a:xfrm>
            <a:off x="1322954" y="5961153"/>
            <a:ext cx="60985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整體而言全部注資比起部分注資的交易區間較大</a:t>
            </a:r>
            <a:endParaRPr sz="18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43"/>
          <p:cNvSpPr txBox="1"/>
          <p:nvPr>
            <p:ph type="title"/>
          </p:nvPr>
        </p:nvSpPr>
        <p:spPr>
          <a:xfrm>
            <a:off x="4279900" y="-165100"/>
            <a:ext cx="84216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latin typeface="Arial"/>
                <a:ea typeface="Arial"/>
                <a:cs typeface="Arial"/>
                <a:sym typeface="Arial"/>
              </a:rPr>
              <a:t>損失起賠下有無SPV</a:t>
            </a:r>
            <a:r>
              <a:rPr lang="en-US" sz="2800">
                <a:latin typeface="Arial"/>
                <a:ea typeface="Arial"/>
                <a:cs typeface="Arial"/>
                <a:sym typeface="Arial"/>
              </a:rPr>
              <a:t>(交易區間)</a:t>
            </a:r>
            <a:br>
              <a:rPr lang="en-US" sz="2800">
                <a:latin typeface="Arial"/>
                <a:ea typeface="Arial"/>
                <a:cs typeface="Arial"/>
                <a:sym typeface="Arial"/>
              </a:rPr>
            </a:br>
            <a:endParaRPr/>
          </a:p>
        </p:txBody>
      </p:sp>
      <p:sp>
        <p:nvSpPr>
          <p:cNvPr id="695" name="Google Shape;69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 年</a:t>
            </a:r>
            <a:endParaRPr/>
          </a:p>
        </p:txBody>
      </p:sp>
      <p:sp>
        <p:nvSpPr>
          <p:cNvPr id="696" name="Google Shape;69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募資簡報</a:t>
            </a:r>
            <a:endParaRPr/>
          </a:p>
        </p:txBody>
      </p:sp>
      <p:sp>
        <p:nvSpPr>
          <p:cNvPr id="697" name="Google Shape;69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98" name="Google Shape;698;p43"/>
          <p:cNvPicPr preferRelativeResize="0"/>
          <p:nvPr/>
        </p:nvPicPr>
        <p:blipFill rotWithShape="1">
          <a:blip r:embed="rId3">
            <a:alphaModFix/>
          </a:blip>
          <a:srcRect b="0" l="0" r="0" t="0"/>
          <a:stretch/>
        </p:blipFill>
        <p:spPr>
          <a:xfrm>
            <a:off x="151765" y="675481"/>
            <a:ext cx="5779135" cy="1798320"/>
          </a:xfrm>
          <a:prstGeom prst="rect">
            <a:avLst/>
          </a:prstGeom>
          <a:noFill/>
          <a:ln>
            <a:noFill/>
          </a:ln>
        </p:spPr>
      </p:pic>
      <p:pic>
        <p:nvPicPr>
          <p:cNvPr id="699" name="Google Shape;699;p43"/>
          <p:cNvPicPr preferRelativeResize="0"/>
          <p:nvPr/>
        </p:nvPicPr>
        <p:blipFill rotWithShape="1">
          <a:blip r:embed="rId4">
            <a:alphaModFix/>
          </a:blip>
          <a:srcRect b="0" l="0" r="0" t="0"/>
          <a:stretch/>
        </p:blipFill>
        <p:spPr>
          <a:xfrm>
            <a:off x="164147" y="2745740"/>
            <a:ext cx="5766753" cy="1798320"/>
          </a:xfrm>
          <a:prstGeom prst="rect">
            <a:avLst/>
          </a:prstGeom>
          <a:noFill/>
          <a:ln>
            <a:noFill/>
          </a:ln>
        </p:spPr>
      </p:pic>
      <p:pic>
        <p:nvPicPr>
          <p:cNvPr id="700" name="Google Shape;700;p43"/>
          <p:cNvPicPr preferRelativeResize="0"/>
          <p:nvPr/>
        </p:nvPicPr>
        <p:blipFill rotWithShape="1">
          <a:blip r:embed="rId5">
            <a:alphaModFix/>
          </a:blip>
          <a:srcRect b="0" l="0" r="0" t="0"/>
          <a:stretch/>
        </p:blipFill>
        <p:spPr>
          <a:xfrm>
            <a:off x="6693535" y="674211"/>
            <a:ext cx="5346700" cy="1799590"/>
          </a:xfrm>
          <a:prstGeom prst="rect">
            <a:avLst/>
          </a:prstGeom>
          <a:noFill/>
          <a:ln>
            <a:noFill/>
          </a:ln>
        </p:spPr>
      </p:pic>
      <p:pic>
        <p:nvPicPr>
          <p:cNvPr id="701" name="Google Shape;701;p43"/>
          <p:cNvPicPr preferRelativeResize="0"/>
          <p:nvPr/>
        </p:nvPicPr>
        <p:blipFill rotWithShape="1">
          <a:blip r:embed="rId6">
            <a:alphaModFix/>
          </a:blip>
          <a:srcRect b="0" l="0" r="0" t="0"/>
          <a:stretch/>
        </p:blipFill>
        <p:spPr>
          <a:xfrm>
            <a:off x="6693535" y="2744470"/>
            <a:ext cx="5346700" cy="1799590"/>
          </a:xfrm>
          <a:prstGeom prst="rect">
            <a:avLst/>
          </a:prstGeom>
          <a:noFill/>
          <a:ln>
            <a:noFill/>
          </a:ln>
        </p:spPr>
      </p:pic>
      <p:sp>
        <p:nvSpPr>
          <p:cNvPr id="702" name="Google Shape;702;p43"/>
          <p:cNvSpPr txBox="1"/>
          <p:nvPr/>
        </p:nvSpPr>
        <p:spPr>
          <a:xfrm>
            <a:off x="787400" y="4988540"/>
            <a:ext cx="10147300"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全部結果表示有SPV在各情況皆優於無SPV</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全部注資的結果 : 左上出現NAN值，是由於無SPV時，投資人在高槓桿加上本金易被注資殆盡的狀況下認為投資價值始終無法大於本金。</a:t>
            </a:r>
            <a:endParaRPr sz="18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44"/>
          <p:cNvSpPr txBox="1"/>
          <p:nvPr>
            <p:ph type="title"/>
          </p:nvPr>
        </p:nvSpPr>
        <p:spPr>
          <a:xfrm>
            <a:off x="4147088" y="2766218"/>
            <a:ext cx="84216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sz="4000">
                <a:latin typeface="Arial"/>
                <a:ea typeface="Arial"/>
                <a:cs typeface="Arial"/>
                <a:sym typeface="Arial"/>
              </a:rPr>
              <a:t>總比較</a:t>
            </a:r>
            <a:endParaRPr/>
          </a:p>
        </p:txBody>
      </p:sp>
      <p:sp>
        <p:nvSpPr>
          <p:cNvPr id="708" name="Google Shape;70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 年</a:t>
            </a:r>
            <a:endParaRPr/>
          </a:p>
        </p:txBody>
      </p:sp>
      <p:sp>
        <p:nvSpPr>
          <p:cNvPr id="715" name="Google Shape;71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6" name="Google Shape;716;p45"/>
          <p:cNvSpPr txBox="1"/>
          <p:nvPr/>
        </p:nvSpPr>
        <p:spPr>
          <a:xfrm>
            <a:off x="2174283" y="558525"/>
            <a:ext cx="81585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損失起賠不同注資(交易區間)比較</a:t>
            </a:r>
            <a:endParaRPr/>
          </a:p>
        </p:txBody>
      </p:sp>
      <p:pic>
        <p:nvPicPr>
          <p:cNvPr id="717" name="Google Shape;717;p45"/>
          <p:cNvPicPr preferRelativeResize="0"/>
          <p:nvPr/>
        </p:nvPicPr>
        <p:blipFill rotWithShape="1">
          <a:blip r:embed="rId3">
            <a:alphaModFix/>
          </a:blip>
          <a:srcRect b="0" l="0" r="0" t="0"/>
          <a:stretch/>
        </p:blipFill>
        <p:spPr>
          <a:xfrm>
            <a:off x="393064" y="1196668"/>
            <a:ext cx="8393531" cy="2367942"/>
          </a:xfrm>
          <a:prstGeom prst="rect">
            <a:avLst/>
          </a:prstGeom>
          <a:noFill/>
          <a:ln>
            <a:noFill/>
          </a:ln>
        </p:spPr>
      </p:pic>
      <p:pic>
        <p:nvPicPr>
          <p:cNvPr id="718" name="Google Shape;718;p45"/>
          <p:cNvPicPr preferRelativeResize="0"/>
          <p:nvPr/>
        </p:nvPicPr>
        <p:blipFill rotWithShape="1">
          <a:blip r:embed="rId4">
            <a:alphaModFix/>
          </a:blip>
          <a:srcRect b="0" l="0" r="0" t="0"/>
          <a:stretch/>
        </p:blipFill>
        <p:spPr>
          <a:xfrm>
            <a:off x="393064" y="3807595"/>
            <a:ext cx="8390566" cy="2367941"/>
          </a:xfrm>
          <a:prstGeom prst="rect">
            <a:avLst/>
          </a:prstGeom>
          <a:noFill/>
          <a:ln>
            <a:noFill/>
          </a:ln>
        </p:spPr>
      </p:pic>
      <p:graphicFrame>
        <p:nvGraphicFramePr>
          <p:cNvPr id="719" name="Google Shape;719;p45"/>
          <p:cNvGraphicFramePr/>
          <p:nvPr/>
        </p:nvGraphicFramePr>
        <p:xfrm>
          <a:off x="8963568" y="1196668"/>
          <a:ext cx="3000000" cy="3000000"/>
        </p:xfrm>
        <a:graphic>
          <a:graphicData uri="http://schemas.openxmlformats.org/drawingml/2006/table">
            <a:tbl>
              <a:tblPr>
                <a:noFill/>
                <a:tableStyleId>{EE6156AE-0B9C-4F19-82AC-EA0DC79C775A}</a:tableStyleId>
              </a:tblPr>
              <a:tblGrid>
                <a:gridCol w="2738550"/>
              </a:tblGrid>
              <a:tr h="200025">
                <a:tc>
                  <a:txBody>
                    <a:bodyPr/>
                    <a:lstStyle/>
                    <a:p>
                      <a:pPr indent="0" lvl="0" marL="0" marR="0" rtl="0" algn="l">
                        <a:spcBef>
                          <a:spcPts val="0"/>
                        </a:spcBef>
                        <a:spcAft>
                          <a:spcPts val="0"/>
                        </a:spcAft>
                        <a:buNone/>
                      </a:pPr>
                      <a:r>
                        <a:rPr lang="en-US" sz="1800"/>
                        <a:t>黑字 : 部分注資較優 </a:t>
                      </a:r>
                      <a:endParaRPr/>
                    </a:p>
                  </a:txBody>
                  <a:tcPr marT="19050" marB="19050" marR="0" marL="0" anchor="b">
                    <a:lnL cap="flat" cmpd="sng" w="9525">
                      <a:solidFill>
                        <a:srgbClr val="E0BBE6"/>
                      </a:solidFill>
                      <a:prstDash val="solid"/>
                      <a:round/>
                      <a:headEnd len="sm" w="sm" type="none"/>
                      <a:tailEnd len="sm" w="sm" type="none"/>
                    </a:lnL>
                    <a:lnR cap="flat" cmpd="sng" w="9525">
                      <a:solidFill>
                        <a:srgbClr val="E0BBE6"/>
                      </a:solidFill>
                      <a:prstDash val="solid"/>
                      <a:round/>
                      <a:headEnd len="sm" w="sm" type="none"/>
                      <a:tailEnd len="sm" w="sm" type="none"/>
                    </a:lnR>
                    <a:lnT cap="flat" cmpd="sng" w="9525">
                      <a:solidFill>
                        <a:srgbClr val="E0BBE6"/>
                      </a:solidFill>
                      <a:prstDash val="solid"/>
                      <a:round/>
                      <a:headEnd len="sm" w="sm" type="none"/>
                      <a:tailEnd len="sm" w="sm" type="none"/>
                    </a:lnT>
                    <a:lnB cap="flat" cmpd="sng" w="9525">
                      <a:solidFill>
                        <a:srgbClr val="E0BEE6"/>
                      </a:solidFill>
                      <a:prstDash val="solid"/>
                      <a:round/>
                      <a:headEnd len="sm" w="sm" type="none"/>
                      <a:tailEnd len="sm" w="sm" type="none"/>
                    </a:lnB>
                  </a:tcPr>
                </a:tc>
              </a:tr>
              <a:tr h="228600">
                <a:tc>
                  <a:txBody>
                    <a:bodyPr/>
                    <a:lstStyle/>
                    <a:p>
                      <a:pPr indent="0" lvl="0" marL="0" marR="0" rtl="0" algn="l">
                        <a:spcBef>
                          <a:spcPts val="0"/>
                        </a:spcBef>
                        <a:spcAft>
                          <a:spcPts val="0"/>
                        </a:spcAft>
                        <a:buNone/>
                      </a:pPr>
                      <a:r>
                        <a:rPr lang="en-US" sz="1800">
                          <a:solidFill>
                            <a:srgbClr val="980000"/>
                          </a:solidFill>
                        </a:rPr>
                        <a:t>紅字 : 全部注資較優 </a:t>
                      </a:r>
                      <a:endParaRPr/>
                    </a:p>
                  </a:txBody>
                  <a:tcPr marT="19050" marB="19050" marR="0" marL="0" anchor="b">
                    <a:lnL cap="flat" cmpd="sng" w="9525">
                      <a:solidFill>
                        <a:srgbClr val="E0BEE6"/>
                      </a:solidFill>
                      <a:prstDash val="solid"/>
                      <a:round/>
                      <a:headEnd len="sm" w="sm" type="none"/>
                      <a:tailEnd len="sm" w="sm" type="none"/>
                    </a:lnL>
                    <a:lnR cap="flat" cmpd="sng" w="9525">
                      <a:solidFill>
                        <a:srgbClr val="E0BEE6"/>
                      </a:solidFill>
                      <a:prstDash val="solid"/>
                      <a:round/>
                      <a:headEnd len="sm" w="sm" type="none"/>
                      <a:tailEnd len="sm" w="sm" type="none"/>
                    </a:lnR>
                    <a:lnT cap="flat" cmpd="sng" w="9525">
                      <a:solidFill>
                        <a:srgbClr val="E0BEE6"/>
                      </a:solidFill>
                      <a:prstDash val="solid"/>
                      <a:round/>
                      <a:headEnd len="sm" w="sm" type="none"/>
                      <a:tailEnd len="sm" w="sm" type="none"/>
                    </a:lnT>
                    <a:lnB cap="flat" cmpd="sng" w="9525">
                      <a:solidFill>
                        <a:srgbClr val="E0BEE6"/>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26" name="Google Shape;726;p46"/>
          <p:cNvSpPr txBox="1"/>
          <p:nvPr/>
        </p:nvSpPr>
        <p:spPr>
          <a:xfrm>
            <a:off x="2284063" y="673448"/>
            <a:ext cx="81585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產業指數不同注資(交易區間)比較</a:t>
            </a:r>
            <a:endParaRPr/>
          </a:p>
        </p:txBody>
      </p:sp>
      <p:graphicFrame>
        <p:nvGraphicFramePr>
          <p:cNvPr id="727" name="Google Shape;727;p46"/>
          <p:cNvGraphicFramePr/>
          <p:nvPr/>
        </p:nvGraphicFramePr>
        <p:xfrm>
          <a:off x="8963568" y="1196668"/>
          <a:ext cx="3000000" cy="3000000"/>
        </p:xfrm>
        <a:graphic>
          <a:graphicData uri="http://schemas.openxmlformats.org/drawingml/2006/table">
            <a:tbl>
              <a:tblPr>
                <a:noFill/>
                <a:tableStyleId>{EE6156AE-0B9C-4F19-82AC-EA0DC79C775A}</a:tableStyleId>
              </a:tblPr>
              <a:tblGrid>
                <a:gridCol w="2738550"/>
              </a:tblGrid>
              <a:tr h="200025">
                <a:tc>
                  <a:txBody>
                    <a:bodyPr/>
                    <a:lstStyle/>
                    <a:p>
                      <a:pPr indent="0" lvl="0" marL="0" marR="0" rtl="0" algn="l">
                        <a:spcBef>
                          <a:spcPts val="0"/>
                        </a:spcBef>
                        <a:spcAft>
                          <a:spcPts val="0"/>
                        </a:spcAft>
                        <a:buNone/>
                      </a:pPr>
                      <a:r>
                        <a:rPr lang="en-US" sz="1800"/>
                        <a:t>黑字 : 部分注資較優 </a:t>
                      </a:r>
                      <a:endParaRPr/>
                    </a:p>
                  </a:txBody>
                  <a:tcPr marT="19050" marB="19050" marR="0" marL="0" anchor="b">
                    <a:lnL cap="flat" cmpd="sng" w="9525">
                      <a:solidFill>
                        <a:srgbClr val="E0BBE6"/>
                      </a:solidFill>
                      <a:prstDash val="solid"/>
                      <a:round/>
                      <a:headEnd len="sm" w="sm" type="none"/>
                      <a:tailEnd len="sm" w="sm" type="none"/>
                    </a:lnL>
                    <a:lnR cap="flat" cmpd="sng" w="9525">
                      <a:solidFill>
                        <a:srgbClr val="E0BBE6"/>
                      </a:solidFill>
                      <a:prstDash val="solid"/>
                      <a:round/>
                      <a:headEnd len="sm" w="sm" type="none"/>
                      <a:tailEnd len="sm" w="sm" type="none"/>
                    </a:lnR>
                    <a:lnT cap="flat" cmpd="sng" w="9525">
                      <a:solidFill>
                        <a:srgbClr val="E0BBE6"/>
                      </a:solidFill>
                      <a:prstDash val="solid"/>
                      <a:round/>
                      <a:headEnd len="sm" w="sm" type="none"/>
                      <a:tailEnd len="sm" w="sm" type="none"/>
                    </a:lnT>
                    <a:lnB cap="flat" cmpd="sng" w="9525">
                      <a:solidFill>
                        <a:srgbClr val="E0BEE6"/>
                      </a:solidFill>
                      <a:prstDash val="solid"/>
                      <a:round/>
                      <a:headEnd len="sm" w="sm" type="none"/>
                      <a:tailEnd len="sm" w="sm" type="none"/>
                    </a:lnB>
                  </a:tcPr>
                </a:tc>
              </a:tr>
              <a:tr h="228600">
                <a:tc>
                  <a:txBody>
                    <a:bodyPr/>
                    <a:lstStyle/>
                    <a:p>
                      <a:pPr indent="0" lvl="0" marL="0" marR="0" rtl="0" algn="l">
                        <a:spcBef>
                          <a:spcPts val="0"/>
                        </a:spcBef>
                        <a:spcAft>
                          <a:spcPts val="0"/>
                        </a:spcAft>
                        <a:buNone/>
                      </a:pPr>
                      <a:r>
                        <a:rPr lang="en-US" sz="1800">
                          <a:solidFill>
                            <a:srgbClr val="980000"/>
                          </a:solidFill>
                        </a:rPr>
                        <a:t>紅字 : 全部注資較優 </a:t>
                      </a:r>
                      <a:endParaRPr/>
                    </a:p>
                  </a:txBody>
                  <a:tcPr marT="19050" marB="19050" marR="0" marL="0" anchor="b">
                    <a:lnL cap="flat" cmpd="sng" w="9525">
                      <a:solidFill>
                        <a:srgbClr val="E0BEE6"/>
                      </a:solidFill>
                      <a:prstDash val="solid"/>
                      <a:round/>
                      <a:headEnd len="sm" w="sm" type="none"/>
                      <a:tailEnd len="sm" w="sm" type="none"/>
                    </a:lnL>
                    <a:lnR cap="flat" cmpd="sng" w="9525">
                      <a:solidFill>
                        <a:srgbClr val="E0BEE6"/>
                      </a:solidFill>
                      <a:prstDash val="solid"/>
                      <a:round/>
                      <a:headEnd len="sm" w="sm" type="none"/>
                      <a:tailEnd len="sm" w="sm" type="none"/>
                    </a:lnR>
                    <a:lnT cap="flat" cmpd="sng" w="9525">
                      <a:solidFill>
                        <a:srgbClr val="E0BEE6"/>
                      </a:solidFill>
                      <a:prstDash val="solid"/>
                      <a:round/>
                      <a:headEnd len="sm" w="sm" type="none"/>
                      <a:tailEnd len="sm" w="sm" type="none"/>
                    </a:lnT>
                    <a:lnB cap="flat" cmpd="sng" w="9525">
                      <a:solidFill>
                        <a:srgbClr val="E0BEE6"/>
                      </a:solidFill>
                      <a:prstDash val="solid"/>
                      <a:round/>
                      <a:headEnd len="sm" w="sm" type="none"/>
                      <a:tailEnd len="sm" w="sm" type="none"/>
                    </a:lnB>
                  </a:tcPr>
                </a:tc>
              </a:tr>
            </a:tbl>
          </a:graphicData>
        </a:graphic>
      </p:graphicFrame>
      <p:pic>
        <p:nvPicPr>
          <p:cNvPr id="728" name="Google Shape;728;p46"/>
          <p:cNvPicPr preferRelativeResize="0"/>
          <p:nvPr/>
        </p:nvPicPr>
        <p:blipFill rotWithShape="1">
          <a:blip r:embed="rId3">
            <a:alphaModFix/>
          </a:blip>
          <a:srcRect b="0" l="0" r="0" t="0"/>
          <a:stretch/>
        </p:blipFill>
        <p:spPr>
          <a:xfrm>
            <a:off x="489870" y="1417177"/>
            <a:ext cx="8360060" cy="2359332"/>
          </a:xfrm>
          <a:prstGeom prst="rect">
            <a:avLst/>
          </a:prstGeom>
          <a:noFill/>
          <a:ln>
            <a:noFill/>
          </a:ln>
        </p:spPr>
      </p:pic>
      <p:pic>
        <p:nvPicPr>
          <p:cNvPr id="729" name="Google Shape;729;p46"/>
          <p:cNvPicPr preferRelativeResize="0"/>
          <p:nvPr/>
        </p:nvPicPr>
        <p:blipFill rotWithShape="1">
          <a:blip r:embed="rId4">
            <a:alphaModFix/>
          </a:blip>
          <a:srcRect b="0" l="0" r="0" t="0"/>
          <a:stretch/>
        </p:blipFill>
        <p:spPr>
          <a:xfrm>
            <a:off x="489870" y="4117975"/>
            <a:ext cx="8360060" cy="22383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47"/>
          <p:cNvSpPr txBox="1"/>
          <p:nvPr>
            <p:ph idx="3" type="body"/>
          </p:nvPr>
        </p:nvSpPr>
        <p:spPr>
          <a:xfrm>
            <a:off x="6181586" y="-275431"/>
            <a:ext cx="3943627"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800">
                <a:latin typeface="Arial"/>
                <a:ea typeface="Arial"/>
                <a:cs typeface="Arial"/>
                <a:sym typeface="Arial"/>
              </a:rPr>
              <a:t>實際合約</a:t>
            </a:r>
            <a:endParaRPr/>
          </a:p>
        </p:txBody>
      </p:sp>
      <p:graphicFrame>
        <p:nvGraphicFramePr>
          <p:cNvPr id="736" name="Google Shape;736;p47"/>
          <p:cNvGraphicFramePr/>
          <p:nvPr/>
        </p:nvGraphicFramePr>
        <p:xfrm>
          <a:off x="355602" y="548481"/>
          <a:ext cx="3000000" cy="3000000"/>
        </p:xfrm>
        <a:graphic>
          <a:graphicData uri="http://schemas.openxmlformats.org/drawingml/2006/table">
            <a:tbl>
              <a:tblPr>
                <a:noFill/>
                <a:tableStyleId>{EE6156AE-0B9C-4F19-82AC-EA0DC79C775A}</a:tableStyleId>
              </a:tblPr>
              <a:tblGrid>
                <a:gridCol w="1704400"/>
                <a:gridCol w="1523475"/>
                <a:gridCol w="685575"/>
                <a:gridCol w="685575"/>
                <a:gridCol w="685575"/>
                <a:gridCol w="685575"/>
                <a:gridCol w="685575"/>
                <a:gridCol w="685575"/>
                <a:gridCol w="685575"/>
                <a:gridCol w="685575"/>
                <a:gridCol w="685575"/>
              </a:tblGrid>
              <a:tr h="314325">
                <a:tc gridSpan="11">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Indemnity </a:t>
                      </a:r>
                      <a:r>
                        <a:rPr b="0" i="0" lang="en-US" sz="2000" u="none" strike="noStrike">
                          <a:solidFill>
                            <a:srgbClr val="000000"/>
                          </a:solidFill>
                          <a:latin typeface="PMingLiu"/>
                          <a:ea typeface="PMingLiu"/>
                          <a:cs typeface="PMingLiu"/>
                          <a:sym typeface="PMingLiu"/>
                        </a:rPr>
                        <a:t>部分和</a:t>
                      </a:r>
                      <a:r>
                        <a:rPr b="0" i="0" lang="en-US" sz="2000" u="none" strike="noStrike">
                          <a:solidFill>
                            <a:srgbClr val="C00000"/>
                          </a:solidFill>
                          <a:latin typeface="PMingLiu"/>
                          <a:ea typeface="PMingLiu"/>
                          <a:cs typeface="PMingLiu"/>
                          <a:sym typeface="PMingLiu"/>
                        </a:rPr>
                        <a:t>全部</a:t>
                      </a:r>
                      <a:r>
                        <a:rPr b="0" i="0" lang="en-US" sz="2000" u="none" strike="noStrike">
                          <a:solidFill>
                            <a:srgbClr val="000000"/>
                          </a:solidFill>
                          <a:latin typeface="PMingLiu"/>
                          <a:ea typeface="PMingLiu"/>
                          <a:cs typeface="PMingLiu"/>
                          <a:sym typeface="PMingLiu"/>
                        </a:rPr>
                        <a:t> 的合約分類表：</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D0D0"/>
                    </a:solidFill>
                  </a:tcPr>
                </a:tc>
                <a:tc hMerge="1"/>
                <a:tc hMerge="1"/>
                <a:tc hMerge="1"/>
                <a:tc hMerge="1"/>
                <a:tc hMerge="1"/>
                <a:tc hMerge="1"/>
                <a:tc hMerge="1"/>
                <a:tc hMerge="1"/>
                <a:tc hMerge="1"/>
                <a:tc hMerge="1"/>
              </a:tr>
              <a:tr h="657225">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損失單位資產比例Loss/V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對應單位             D/V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1800萬/V(約為0.02)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r>
                        <a:rPr b="0" i="0" lang="en-US" sz="1100" u="none" strike="noStrike">
                          <a:solidFill>
                            <a:srgbClr val="C00000"/>
                          </a:solidFill>
                          <a:latin typeface="Arial"/>
                          <a:ea typeface="Arial"/>
                          <a:cs typeface="Arial"/>
                          <a:sym typeface="Arial"/>
                        </a:rPr>
                        <a:t>1</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4</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r>
                        <a:rPr b="0" i="0" lang="en-US" sz="1100" u="none" strike="noStrike">
                          <a:solidFill>
                            <a:srgbClr val="C00000"/>
                          </a:solidFill>
                          <a:latin typeface="Arial"/>
                          <a:ea typeface="Arial"/>
                          <a:cs typeface="Arial"/>
                          <a:sym typeface="Arial"/>
                        </a:rPr>
                        <a:t>1</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3</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5</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10</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r>
                        <a:rPr b="0" i="0" lang="en-US" sz="1100" u="none" strike="noStrike">
                          <a:solidFill>
                            <a:srgbClr val="C00000"/>
                          </a:solidFill>
                          <a:latin typeface="Arial"/>
                          <a:ea typeface="Arial"/>
                          <a:cs typeface="Arial"/>
                          <a:sym typeface="Arial"/>
                        </a:rPr>
                        <a:t>2</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3600萬/V(約為0.04)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5400萬/V(約為0.06)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7200萬/V(約為0.08)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9000萬/V(約為0.1)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1億8000萬/V(約為0.2)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1F0C8"/>
                    </a:solidFill>
                  </a:tcPr>
                </a:tc>
              </a:tr>
            </a:tbl>
          </a:graphicData>
        </a:graphic>
      </p:graphicFrame>
      <p:graphicFrame>
        <p:nvGraphicFramePr>
          <p:cNvPr id="737" name="Google Shape;737;p47"/>
          <p:cNvGraphicFramePr/>
          <p:nvPr/>
        </p:nvGraphicFramePr>
        <p:xfrm>
          <a:off x="355602" y="3084115"/>
          <a:ext cx="3000000" cy="3000000"/>
        </p:xfrm>
        <a:graphic>
          <a:graphicData uri="http://schemas.openxmlformats.org/drawingml/2006/table">
            <a:tbl>
              <a:tblPr>
                <a:noFill/>
                <a:tableStyleId>{EE6156AE-0B9C-4F19-82AC-EA0DC79C775A}</a:tableStyleId>
              </a:tblPr>
              <a:tblGrid>
                <a:gridCol w="1717450"/>
                <a:gridCol w="1571850"/>
                <a:gridCol w="678750"/>
                <a:gridCol w="678750"/>
                <a:gridCol w="678750"/>
                <a:gridCol w="678750"/>
                <a:gridCol w="678750"/>
                <a:gridCol w="678750"/>
                <a:gridCol w="678750"/>
                <a:gridCol w="678750"/>
                <a:gridCol w="678750"/>
              </a:tblGrid>
              <a:tr h="314325">
                <a:tc gridSpan="11">
                  <a:txBody>
                    <a:bodyPr/>
                    <a:lstStyle/>
                    <a:p>
                      <a:pPr indent="0" lvl="0" marL="0" marR="0" rtl="0" algn="ctr">
                        <a:spcBef>
                          <a:spcPts val="0"/>
                        </a:spcBef>
                        <a:spcAft>
                          <a:spcPts val="0"/>
                        </a:spcAft>
                        <a:buNone/>
                      </a:pPr>
                      <a:r>
                        <a:rPr b="1" i="0" lang="en-US" sz="2000" u="none" strike="noStrike">
                          <a:solidFill>
                            <a:srgbClr val="000000"/>
                          </a:solidFill>
                          <a:latin typeface="PMingLiu"/>
                          <a:ea typeface="PMingLiu"/>
                          <a:cs typeface="PMingLiu"/>
                          <a:sym typeface="PMingLiu"/>
                        </a:rPr>
                        <a:t>Industry index </a:t>
                      </a:r>
                      <a:r>
                        <a:rPr b="0" i="0" lang="en-US" sz="2000" u="none" strike="noStrike">
                          <a:solidFill>
                            <a:srgbClr val="000000"/>
                          </a:solidFill>
                          <a:latin typeface="PMingLiu"/>
                          <a:ea typeface="PMingLiu"/>
                          <a:cs typeface="PMingLiu"/>
                          <a:sym typeface="PMingLiu"/>
                        </a:rPr>
                        <a:t>部分和</a:t>
                      </a:r>
                      <a:r>
                        <a:rPr b="0" i="0" lang="en-US" sz="2000" u="none" strike="noStrike">
                          <a:solidFill>
                            <a:srgbClr val="C00000"/>
                          </a:solidFill>
                          <a:latin typeface="PMingLiu"/>
                          <a:ea typeface="PMingLiu"/>
                          <a:cs typeface="PMingLiu"/>
                          <a:sym typeface="PMingLiu"/>
                        </a:rPr>
                        <a:t>全部</a:t>
                      </a:r>
                      <a:r>
                        <a:rPr b="0" i="0" lang="en-US" sz="2000" u="none" strike="noStrike">
                          <a:solidFill>
                            <a:srgbClr val="000000"/>
                          </a:solidFill>
                          <a:latin typeface="PMingLiu"/>
                          <a:ea typeface="PMingLiu"/>
                          <a:cs typeface="PMingLiu"/>
                          <a:sym typeface="PMingLiu"/>
                        </a:rPr>
                        <a:t> 的合約分類表：</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D0D0"/>
                    </a:solidFill>
                  </a:tcPr>
                </a:tc>
                <a:tc hMerge="1"/>
                <a:tc hMerge="1"/>
                <a:tc hMerge="1"/>
                <a:tc hMerge="1"/>
                <a:tc hMerge="1"/>
                <a:tc hMerge="1"/>
                <a:tc hMerge="1"/>
                <a:tc hMerge="1"/>
                <a:tc hMerge="1"/>
                <a:tc hMerge="1"/>
              </a:tr>
              <a:tr h="657225">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損失單位資產比例Loss/V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對應單位             D/V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1800萬/V(約為0.02)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r>
                        <a:rPr b="0" i="0" lang="en-US" sz="1100" u="none" strike="noStrike">
                          <a:solidFill>
                            <a:srgbClr val="C00000"/>
                          </a:solidFill>
                          <a:latin typeface="Arial"/>
                          <a:ea typeface="Arial"/>
                          <a:cs typeface="Arial"/>
                          <a:sym typeface="Arial"/>
                        </a:rPr>
                        <a:t>1</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r>
                        <a:rPr b="0" i="0" lang="en-US" sz="1100" u="none" strike="noStrike">
                          <a:solidFill>
                            <a:srgbClr val="C00000"/>
                          </a:solidFill>
                          <a:latin typeface="Arial"/>
                          <a:ea typeface="Arial"/>
                          <a:cs typeface="Arial"/>
                          <a:sym typeface="Arial"/>
                        </a:rPr>
                        <a:t>2</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r>
                        <a:rPr b="0" i="0" lang="en-US" sz="1100" u="none" strike="noStrike">
                          <a:solidFill>
                            <a:srgbClr val="C00000"/>
                          </a:solidFill>
                          <a:latin typeface="Arial"/>
                          <a:ea typeface="Arial"/>
                          <a:cs typeface="Arial"/>
                          <a:sym typeface="Arial"/>
                        </a:rPr>
                        <a:t>3</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r>
                        <a:rPr b="0" i="0" lang="en-US" sz="1100" u="none" strike="noStrike">
                          <a:solidFill>
                            <a:srgbClr val="C00000"/>
                          </a:solidFill>
                          <a:latin typeface="Arial"/>
                          <a:ea typeface="Arial"/>
                          <a:cs typeface="Arial"/>
                          <a:sym typeface="Arial"/>
                        </a:rPr>
                        <a:t>2</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r>
                        <a:rPr b="0" i="0" lang="en-US" sz="1100" u="none" strike="noStrike">
                          <a:solidFill>
                            <a:srgbClr val="C00000"/>
                          </a:solidFill>
                          <a:latin typeface="Arial"/>
                          <a:ea typeface="Arial"/>
                          <a:cs typeface="Arial"/>
                          <a:sym typeface="Arial"/>
                        </a:rPr>
                        <a:t>2</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3600萬/V(約為0.04)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5400萬/V(約為0.06)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7200萬/V(約為0.08)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9000萬/V(約為0.1)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r>
              <a:tr h="23020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1億8000萬/V(約為0.2)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E0B2"/>
                    </a:solidFill>
                  </a:tcPr>
                </a:tc>
              </a:tr>
            </a:tbl>
          </a:graphicData>
        </a:graphic>
      </p:graphicFrame>
      <p:sp>
        <p:nvSpPr>
          <p:cNvPr id="738" name="Google Shape;738;p47"/>
          <p:cNvSpPr txBox="1"/>
          <p:nvPr/>
        </p:nvSpPr>
        <p:spPr>
          <a:xfrm>
            <a:off x="678050" y="5743436"/>
            <a:ext cx="1089918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Indemnity部分注資確實集中在各個loss/V的地方，但市場現象為全部注資出現在低履約門檻的地方</a:t>
            </a:r>
            <a:endParaRPr b="0" i="0" sz="1800" u="none" strike="noStrike">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Industry index全部注資數量占多，但市場現象為部分注資出現在低履約門檻的地方</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45" name="Google Shape;745;p48"/>
          <p:cNvSpPr txBox="1"/>
          <p:nvPr/>
        </p:nvSpPr>
        <p:spPr>
          <a:xfrm>
            <a:off x="3399941" y="136525"/>
            <a:ext cx="81585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**(低Par/V)產業指數不同注資(交易區間)比較**</a:t>
            </a:r>
            <a:endParaRPr sz="2800">
              <a:solidFill>
                <a:schemeClr val="dk1"/>
              </a:solidFill>
              <a:latin typeface="Arial"/>
              <a:ea typeface="Arial"/>
              <a:cs typeface="Arial"/>
              <a:sym typeface="Arial"/>
            </a:endParaRPr>
          </a:p>
        </p:txBody>
      </p:sp>
      <p:graphicFrame>
        <p:nvGraphicFramePr>
          <p:cNvPr id="746" name="Google Shape;746;p48"/>
          <p:cNvGraphicFramePr/>
          <p:nvPr/>
        </p:nvGraphicFramePr>
        <p:xfrm>
          <a:off x="9227039" y="1238096"/>
          <a:ext cx="3000000" cy="3000000"/>
        </p:xfrm>
        <a:graphic>
          <a:graphicData uri="http://schemas.openxmlformats.org/drawingml/2006/table">
            <a:tbl>
              <a:tblPr>
                <a:noFill/>
                <a:tableStyleId>{EE6156AE-0B9C-4F19-82AC-EA0DC79C775A}</a:tableStyleId>
              </a:tblPr>
              <a:tblGrid>
                <a:gridCol w="2738550"/>
              </a:tblGrid>
              <a:tr h="200025">
                <a:tc>
                  <a:txBody>
                    <a:bodyPr/>
                    <a:lstStyle/>
                    <a:p>
                      <a:pPr indent="0" lvl="0" marL="0" marR="0" rtl="0" algn="l">
                        <a:spcBef>
                          <a:spcPts val="0"/>
                        </a:spcBef>
                        <a:spcAft>
                          <a:spcPts val="0"/>
                        </a:spcAft>
                        <a:buNone/>
                      </a:pPr>
                      <a:r>
                        <a:rPr lang="en-US" sz="1800"/>
                        <a:t>黑字 : 部分注資較優 </a:t>
                      </a:r>
                      <a:endParaRPr/>
                    </a:p>
                  </a:txBody>
                  <a:tcPr marT="19050" marB="19050" marR="0" marL="0" anchor="b">
                    <a:lnL cap="flat" cmpd="sng" w="9525">
                      <a:solidFill>
                        <a:srgbClr val="E0BBE6"/>
                      </a:solidFill>
                      <a:prstDash val="solid"/>
                      <a:round/>
                      <a:headEnd len="sm" w="sm" type="none"/>
                      <a:tailEnd len="sm" w="sm" type="none"/>
                    </a:lnL>
                    <a:lnR cap="flat" cmpd="sng" w="9525">
                      <a:solidFill>
                        <a:srgbClr val="E0BBE6"/>
                      </a:solidFill>
                      <a:prstDash val="solid"/>
                      <a:round/>
                      <a:headEnd len="sm" w="sm" type="none"/>
                      <a:tailEnd len="sm" w="sm" type="none"/>
                    </a:lnR>
                    <a:lnT cap="flat" cmpd="sng" w="9525">
                      <a:solidFill>
                        <a:srgbClr val="E0BBE6"/>
                      </a:solidFill>
                      <a:prstDash val="solid"/>
                      <a:round/>
                      <a:headEnd len="sm" w="sm" type="none"/>
                      <a:tailEnd len="sm" w="sm" type="none"/>
                    </a:lnT>
                    <a:lnB cap="flat" cmpd="sng" w="9525">
                      <a:solidFill>
                        <a:srgbClr val="E0BEE6"/>
                      </a:solidFill>
                      <a:prstDash val="solid"/>
                      <a:round/>
                      <a:headEnd len="sm" w="sm" type="none"/>
                      <a:tailEnd len="sm" w="sm" type="none"/>
                    </a:lnB>
                  </a:tcPr>
                </a:tc>
              </a:tr>
              <a:tr h="228600">
                <a:tc>
                  <a:txBody>
                    <a:bodyPr/>
                    <a:lstStyle/>
                    <a:p>
                      <a:pPr indent="0" lvl="0" marL="0" marR="0" rtl="0" algn="l">
                        <a:spcBef>
                          <a:spcPts val="0"/>
                        </a:spcBef>
                        <a:spcAft>
                          <a:spcPts val="0"/>
                        </a:spcAft>
                        <a:buNone/>
                      </a:pPr>
                      <a:r>
                        <a:rPr lang="en-US" sz="1800">
                          <a:solidFill>
                            <a:srgbClr val="980000"/>
                          </a:solidFill>
                        </a:rPr>
                        <a:t>紅字 : 全部注資較優 </a:t>
                      </a:r>
                      <a:endParaRPr/>
                    </a:p>
                  </a:txBody>
                  <a:tcPr marT="19050" marB="19050" marR="0" marL="0" anchor="b">
                    <a:lnL cap="flat" cmpd="sng" w="9525">
                      <a:solidFill>
                        <a:srgbClr val="E0BEE6"/>
                      </a:solidFill>
                      <a:prstDash val="solid"/>
                      <a:round/>
                      <a:headEnd len="sm" w="sm" type="none"/>
                      <a:tailEnd len="sm" w="sm" type="none"/>
                    </a:lnL>
                    <a:lnR cap="flat" cmpd="sng" w="9525">
                      <a:solidFill>
                        <a:srgbClr val="E0BEE6"/>
                      </a:solidFill>
                      <a:prstDash val="solid"/>
                      <a:round/>
                      <a:headEnd len="sm" w="sm" type="none"/>
                      <a:tailEnd len="sm" w="sm" type="none"/>
                    </a:lnR>
                    <a:lnT cap="flat" cmpd="sng" w="9525">
                      <a:solidFill>
                        <a:srgbClr val="E0BEE6"/>
                      </a:solidFill>
                      <a:prstDash val="solid"/>
                      <a:round/>
                      <a:headEnd len="sm" w="sm" type="none"/>
                      <a:tailEnd len="sm" w="sm" type="none"/>
                    </a:lnT>
                    <a:lnB cap="flat" cmpd="sng" w="9525">
                      <a:solidFill>
                        <a:srgbClr val="E0BEE6"/>
                      </a:solidFill>
                      <a:prstDash val="solid"/>
                      <a:round/>
                      <a:headEnd len="sm" w="sm" type="none"/>
                      <a:tailEnd len="sm" w="sm" type="none"/>
                    </a:lnB>
                  </a:tcPr>
                </a:tc>
              </a:tr>
            </a:tbl>
          </a:graphicData>
        </a:graphic>
      </p:graphicFrame>
      <p:pic>
        <p:nvPicPr>
          <p:cNvPr id="747" name="Google Shape;747;p48"/>
          <p:cNvPicPr preferRelativeResize="0"/>
          <p:nvPr/>
        </p:nvPicPr>
        <p:blipFill rotWithShape="1">
          <a:blip r:embed="rId3">
            <a:alphaModFix/>
          </a:blip>
          <a:srcRect b="0" l="0" r="0" t="0"/>
          <a:stretch/>
        </p:blipFill>
        <p:spPr>
          <a:xfrm>
            <a:off x="102027" y="921713"/>
            <a:ext cx="8851590" cy="2507287"/>
          </a:xfrm>
          <a:prstGeom prst="rect">
            <a:avLst/>
          </a:prstGeom>
          <a:noFill/>
          <a:ln>
            <a:noFill/>
          </a:ln>
        </p:spPr>
      </p:pic>
      <p:pic>
        <p:nvPicPr>
          <p:cNvPr id="748" name="Google Shape;748;p48"/>
          <p:cNvPicPr preferRelativeResize="0"/>
          <p:nvPr/>
        </p:nvPicPr>
        <p:blipFill rotWithShape="1">
          <a:blip r:embed="rId4">
            <a:alphaModFix/>
          </a:blip>
          <a:srcRect b="0" l="0" r="0" t="0"/>
          <a:stretch/>
        </p:blipFill>
        <p:spPr>
          <a:xfrm>
            <a:off x="102027" y="3690968"/>
            <a:ext cx="8851587" cy="2507286"/>
          </a:xfrm>
          <a:prstGeom prst="rect">
            <a:avLst/>
          </a:prstGeom>
          <a:noFill/>
          <a:ln>
            <a:noFill/>
          </a:ln>
        </p:spPr>
      </p:pic>
      <p:sp>
        <p:nvSpPr>
          <p:cNvPr id="749" name="Google Shape;749;p48"/>
          <p:cNvSpPr txBox="1"/>
          <p:nvPr/>
        </p:nvSpPr>
        <p:spPr>
          <a:xfrm>
            <a:off x="9227039" y="4292510"/>
            <a:ext cx="2331468"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在低Par/V的情形時，部分注資較適合在產業指數類型債劵生存</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49"/>
          <p:cNvSpPr txBox="1"/>
          <p:nvPr>
            <p:ph type="title"/>
          </p:nvPr>
        </p:nvSpPr>
        <p:spPr>
          <a:xfrm>
            <a:off x="4798017" y="-441932"/>
            <a:ext cx="84216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latin typeface="Arial"/>
                <a:ea typeface="Arial"/>
                <a:cs typeface="Arial"/>
                <a:sym typeface="Arial"/>
              </a:rPr>
              <a:t>總比較(部分注資)</a:t>
            </a:r>
            <a:endParaRPr>
              <a:latin typeface="Arial"/>
              <a:ea typeface="Arial"/>
              <a:cs typeface="Arial"/>
              <a:sym typeface="Arial"/>
            </a:endParaRPr>
          </a:p>
        </p:txBody>
      </p:sp>
      <p:sp>
        <p:nvSpPr>
          <p:cNvPr id="755" name="Google Shape;75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 年</a:t>
            </a:r>
            <a:endParaRPr/>
          </a:p>
        </p:txBody>
      </p:sp>
      <p:sp>
        <p:nvSpPr>
          <p:cNvPr id="756" name="Google Shape;75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757" name="Google Shape;757;p49"/>
          <p:cNvPicPr preferRelativeResize="0"/>
          <p:nvPr/>
        </p:nvPicPr>
        <p:blipFill rotWithShape="1">
          <a:blip r:embed="rId3">
            <a:alphaModFix/>
          </a:blip>
          <a:srcRect b="0" l="0" r="0" t="0"/>
          <a:stretch/>
        </p:blipFill>
        <p:spPr>
          <a:xfrm>
            <a:off x="838200" y="472122"/>
            <a:ext cx="10041617" cy="2832892"/>
          </a:xfrm>
          <a:prstGeom prst="rect">
            <a:avLst/>
          </a:prstGeom>
          <a:noFill/>
          <a:ln>
            <a:noFill/>
          </a:ln>
        </p:spPr>
      </p:pic>
      <p:pic>
        <p:nvPicPr>
          <p:cNvPr id="758" name="Google Shape;758;p49"/>
          <p:cNvPicPr preferRelativeResize="0"/>
          <p:nvPr/>
        </p:nvPicPr>
        <p:blipFill rotWithShape="1">
          <a:blip r:embed="rId4">
            <a:alphaModFix/>
          </a:blip>
          <a:srcRect b="0" l="0" r="0" t="0"/>
          <a:stretch/>
        </p:blipFill>
        <p:spPr>
          <a:xfrm>
            <a:off x="838199" y="3428999"/>
            <a:ext cx="10041617" cy="2832891"/>
          </a:xfrm>
          <a:prstGeom prst="rect">
            <a:avLst/>
          </a:prstGeom>
          <a:noFill/>
          <a:ln>
            <a:noFill/>
          </a:ln>
        </p:spPr>
      </p:pic>
      <p:sp>
        <p:nvSpPr>
          <p:cNvPr id="759" name="Google Shape;759;p49"/>
          <p:cNvSpPr txBox="1"/>
          <p:nvPr/>
        </p:nvSpPr>
        <p:spPr>
          <a:xfrm>
            <a:off x="1813301" y="6261890"/>
            <a:ext cx="73926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a:ea typeface="Arial"/>
                <a:cs typeface="Arial"/>
                <a:sym typeface="Arial"/>
                <a:hlinkClick action="ppaction://hlinksldjump" r:id="rId5">
                  <a:extLst>
                    <a:ext uri="{A12FA001-AC4F-418D-AE19-62706E023703}">
                      <ahyp:hlinkClr val="tx"/>
                    </a:ext>
                  </a:extLst>
                </a:hlinkClick>
              </a:rPr>
              <a:t>低loss/V來說產業指數占優，高loss/V則為損失起賠</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
          <p:cNvSpPr txBox="1"/>
          <p:nvPr>
            <p:ph type="title"/>
          </p:nvPr>
        </p:nvSpPr>
        <p:spPr>
          <a:xfrm>
            <a:off x="48509"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圖表</a:t>
            </a:r>
            <a:endParaRPr/>
          </a:p>
        </p:txBody>
      </p:sp>
      <p:sp>
        <p:nvSpPr>
          <p:cNvPr id="329" name="Google Shape;32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一張含有 文字, 螢幕擷取畫面, 繪圖, 圖表 的圖片&#10;&#10;自動產生的描述" id="330" name="Google Shape;330;p5"/>
          <p:cNvPicPr preferRelativeResize="0"/>
          <p:nvPr>
            <p:ph idx="2" type="chart"/>
          </p:nvPr>
        </p:nvPicPr>
        <p:blipFill rotWithShape="1">
          <a:blip r:embed="rId3">
            <a:alphaModFix/>
          </a:blip>
          <a:srcRect b="0" l="0" r="0" t="0"/>
          <a:stretch/>
        </p:blipFill>
        <p:spPr>
          <a:xfrm>
            <a:off x="48509" y="2038186"/>
            <a:ext cx="7476680" cy="4047820"/>
          </a:xfrm>
          <a:prstGeom prst="rect">
            <a:avLst/>
          </a:prstGeom>
          <a:noFill/>
          <a:ln>
            <a:noFill/>
          </a:ln>
        </p:spPr>
      </p:pic>
      <p:sp>
        <p:nvSpPr>
          <p:cNvPr id="331" name="Google Shape;331;p5"/>
          <p:cNvSpPr txBox="1"/>
          <p:nvPr/>
        </p:nvSpPr>
        <p:spPr>
          <a:xfrm>
            <a:off x="7675091" y="3207223"/>
            <a:ext cx="4328618" cy="193899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常出現的起賠機制包括損失起賠(Indemnity)、產業指數(Industry Index Loss Index)、純粹參數(Parametric)、參數指數(Parametric Index)及模式化損失(Modelled Loss)等。</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50"/>
          <p:cNvSpPr txBox="1"/>
          <p:nvPr>
            <p:ph type="title"/>
          </p:nvPr>
        </p:nvSpPr>
        <p:spPr>
          <a:xfrm>
            <a:off x="4798017" y="-441932"/>
            <a:ext cx="84216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latin typeface="Arial"/>
                <a:ea typeface="Arial"/>
                <a:cs typeface="Arial"/>
                <a:sym typeface="Arial"/>
              </a:rPr>
              <a:t>總比較(全部注資)</a:t>
            </a:r>
            <a:endParaRPr>
              <a:latin typeface="Arial"/>
              <a:ea typeface="Arial"/>
              <a:cs typeface="Arial"/>
              <a:sym typeface="Arial"/>
            </a:endParaRPr>
          </a:p>
        </p:txBody>
      </p:sp>
      <p:sp>
        <p:nvSpPr>
          <p:cNvPr id="765" name="Google Shape;76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 年</a:t>
            </a:r>
            <a:endParaRPr/>
          </a:p>
        </p:txBody>
      </p:sp>
      <p:sp>
        <p:nvSpPr>
          <p:cNvPr id="766" name="Google Shape;766;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7" name="Google Shape;767;p50"/>
          <p:cNvSpPr txBox="1"/>
          <p:nvPr/>
        </p:nvSpPr>
        <p:spPr>
          <a:xfrm>
            <a:off x="1813301" y="6261890"/>
            <a:ext cx="73926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低loss/V來說產業指數占優，高loss/V則為損失起賠</a:t>
            </a:r>
            <a:endParaRPr/>
          </a:p>
        </p:txBody>
      </p:sp>
      <p:pic>
        <p:nvPicPr>
          <p:cNvPr id="768" name="Google Shape;768;p50"/>
          <p:cNvPicPr preferRelativeResize="0"/>
          <p:nvPr/>
        </p:nvPicPr>
        <p:blipFill rotWithShape="1">
          <a:blip r:embed="rId3">
            <a:alphaModFix/>
          </a:blip>
          <a:srcRect b="0" l="0" r="0" t="0"/>
          <a:stretch/>
        </p:blipFill>
        <p:spPr>
          <a:xfrm>
            <a:off x="838200" y="421951"/>
            <a:ext cx="10336078" cy="2916993"/>
          </a:xfrm>
          <a:prstGeom prst="rect">
            <a:avLst/>
          </a:prstGeom>
          <a:noFill/>
          <a:ln>
            <a:noFill/>
          </a:ln>
        </p:spPr>
      </p:pic>
      <p:pic>
        <p:nvPicPr>
          <p:cNvPr id="769" name="Google Shape;769;p50"/>
          <p:cNvPicPr preferRelativeResize="0"/>
          <p:nvPr/>
        </p:nvPicPr>
        <p:blipFill rotWithShape="1">
          <a:blip r:embed="rId4">
            <a:alphaModFix/>
          </a:blip>
          <a:srcRect b="0" l="0" r="0" t="0"/>
          <a:stretch/>
        </p:blipFill>
        <p:spPr>
          <a:xfrm>
            <a:off x="838200" y="3341116"/>
            <a:ext cx="10336078" cy="29207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51"/>
          <p:cNvSpPr txBox="1"/>
          <p:nvPr>
            <p:ph idx="3" type="body"/>
          </p:nvPr>
        </p:nvSpPr>
        <p:spPr>
          <a:xfrm>
            <a:off x="6181586" y="-275431"/>
            <a:ext cx="3943627"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800">
                <a:latin typeface="Arial"/>
                <a:ea typeface="Arial"/>
                <a:cs typeface="Arial"/>
                <a:sym typeface="Arial"/>
              </a:rPr>
              <a:t>實際合約</a:t>
            </a:r>
            <a:endParaRPr/>
          </a:p>
        </p:txBody>
      </p:sp>
      <p:sp>
        <p:nvSpPr>
          <p:cNvPr id="776" name="Google Shape;77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777" name="Google Shape;777;p51"/>
          <p:cNvGraphicFramePr/>
          <p:nvPr/>
        </p:nvGraphicFramePr>
        <p:xfrm>
          <a:off x="114302" y="548481"/>
          <a:ext cx="3000000" cy="3000000"/>
        </p:xfrm>
        <a:graphic>
          <a:graphicData uri="http://schemas.openxmlformats.org/drawingml/2006/table">
            <a:tbl>
              <a:tblPr>
                <a:noFill/>
                <a:tableStyleId>{EE6156AE-0B9C-4F19-82AC-EA0DC79C775A}</a:tableStyleId>
              </a:tblPr>
              <a:tblGrid>
                <a:gridCol w="1704400"/>
                <a:gridCol w="1523475"/>
                <a:gridCol w="685575"/>
                <a:gridCol w="685575"/>
                <a:gridCol w="685575"/>
                <a:gridCol w="685575"/>
                <a:gridCol w="685575"/>
                <a:gridCol w="685575"/>
                <a:gridCol w="685575"/>
                <a:gridCol w="685575"/>
                <a:gridCol w="685575"/>
              </a:tblGrid>
              <a:tr h="314325">
                <a:tc gridSpan="11">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部分注資中Indemnity和</a:t>
                      </a:r>
                      <a:r>
                        <a:rPr b="0" i="0" lang="en-US" sz="2000" u="none" strike="noStrike">
                          <a:solidFill>
                            <a:srgbClr val="C00000"/>
                          </a:solidFill>
                          <a:latin typeface="PMingLiu"/>
                          <a:ea typeface="PMingLiu"/>
                          <a:cs typeface="PMingLiu"/>
                          <a:sym typeface="PMingLiu"/>
                        </a:rPr>
                        <a:t>Industry index</a:t>
                      </a:r>
                      <a:r>
                        <a:rPr b="0" i="0" lang="en-US" sz="2000" u="none" strike="noStrike">
                          <a:solidFill>
                            <a:srgbClr val="000000"/>
                          </a:solidFill>
                          <a:latin typeface="PMingLiu"/>
                          <a:ea typeface="PMingLiu"/>
                          <a:cs typeface="PMingLiu"/>
                          <a:sym typeface="PMingLiu"/>
                        </a:rPr>
                        <a:t>的合約分類表：</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D0D0"/>
                    </a:solidFill>
                  </a:tcPr>
                </a:tc>
                <a:tc hMerge="1"/>
                <a:tc hMerge="1"/>
                <a:tc hMerge="1"/>
                <a:tc hMerge="1"/>
                <a:tc hMerge="1"/>
                <a:tc hMerge="1"/>
                <a:tc hMerge="1"/>
                <a:tc hMerge="1"/>
                <a:tc hMerge="1"/>
                <a:tc hMerge="1"/>
              </a:tr>
              <a:tr h="657225">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損失單位資產比例Loss/V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對應單位             D/V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r>
              <a:tr h="2095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1800萬/V(約為0.02)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r>
                        <a:rPr b="0" i="0" lang="en-US" sz="1100" u="none" strike="noStrike">
                          <a:solidFill>
                            <a:srgbClr val="C00000"/>
                          </a:solidFill>
                          <a:latin typeface="Arial"/>
                          <a:ea typeface="Arial"/>
                          <a:cs typeface="Arial"/>
                          <a:sym typeface="Arial"/>
                        </a:rPr>
                        <a:t>1</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4+</a:t>
                      </a:r>
                      <a:r>
                        <a:rPr b="0" i="0" lang="en-US" sz="1100" u="none" strike="noStrike">
                          <a:solidFill>
                            <a:srgbClr val="C00000"/>
                          </a:solidFill>
                          <a:latin typeface="Arial"/>
                          <a:ea typeface="Arial"/>
                          <a:cs typeface="Arial"/>
                          <a:sym typeface="Arial"/>
                        </a:rPr>
                        <a:t>2</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3</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5+</a:t>
                      </a:r>
                      <a:r>
                        <a:rPr b="0" i="0" lang="en-US" sz="1100" u="none" strike="noStrike">
                          <a:solidFill>
                            <a:srgbClr val="C00000"/>
                          </a:solidFill>
                          <a:latin typeface="Arial"/>
                          <a:ea typeface="Arial"/>
                          <a:cs typeface="Arial"/>
                          <a:sym typeface="Arial"/>
                        </a:rPr>
                        <a:t>1</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10+</a:t>
                      </a:r>
                      <a:r>
                        <a:rPr b="0" i="0" lang="en-US" sz="1100" u="none" strike="noStrike">
                          <a:solidFill>
                            <a:srgbClr val="C00000"/>
                          </a:solidFill>
                          <a:latin typeface="Arial"/>
                          <a:ea typeface="Arial"/>
                          <a:cs typeface="Arial"/>
                          <a:sym typeface="Arial"/>
                        </a:rPr>
                        <a:t>1</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r>
                        <a:rPr b="0" i="0" lang="en-US" sz="1100" u="none" strike="noStrike">
                          <a:solidFill>
                            <a:srgbClr val="C00000"/>
                          </a:solidFill>
                          <a:latin typeface="Arial"/>
                          <a:ea typeface="Arial"/>
                          <a:cs typeface="Arial"/>
                          <a:sym typeface="Arial"/>
                        </a:rPr>
                        <a:t>2</a:t>
                      </a:r>
                      <a:endParaRPr b="0" i="0" sz="1100" u="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r>
              <a:tr h="2095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3600萬/V(約為0.04)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r>
              <a:tr h="2095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5400萬/V(約為0.06)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r>
              <a:tr h="2095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7200萬/V(約為0.08)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r>
              <a:tr h="219075">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9000萬/V(約為0.1)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r>
              <a:tr h="2095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1億8000萬/V(約為0.2)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D4"/>
                    </a:solidFill>
                  </a:tcPr>
                </a:tc>
              </a:tr>
            </a:tbl>
          </a:graphicData>
        </a:graphic>
      </p:graphicFrame>
      <p:graphicFrame>
        <p:nvGraphicFramePr>
          <p:cNvPr id="778" name="Google Shape;778;p51"/>
          <p:cNvGraphicFramePr/>
          <p:nvPr/>
        </p:nvGraphicFramePr>
        <p:xfrm>
          <a:off x="114302" y="3161075"/>
          <a:ext cx="3000000" cy="3000000"/>
        </p:xfrm>
        <a:graphic>
          <a:graphicData uri="http://schemas.openxmlformats.org/drawingml/2006/table">
            <a:tbl>
              <a:tblPr>
                <a:noFill/>
                <a:tableStyleId>{EE6156AE-0B9C-4F19-82AC-EA0DC79C775A}</a:tableStyleId>
              </a:tblPr>
              <a:tblGrid>
                <a:gridCol w="1717450"/>
                <a:gridCol w="1515875"/>
                <a:gridCol w="684975"/>
                <a:gridCol w="684975"/>
                <a:gridCol w="684975"/>
                <a:gridCol w="684975"/>
                <a:gridCol w="684975"/>
                <a:gridCol w="684975"/>
                <a:gridCol w="684975"/>
                <a:gridCol w="684975"/>
                <a:gridCol w="684975"/>
              </a:tblGrid>
              <a:tr h="333075">
                <a:tc gridSpan="11">
                  <a:txBody>
                    <a:bodyPr/>
                    <a:lstStyle/>
                    <a:p>
                      <a:pPr indent="0" lvl="0" marL="0" marR="0" rtl="0" algn="ctr">
                        <a:spcBef>
                          <a:spcPts val="0"/>
                        </a:spcBef>
                        <a:spcAft>
                          <a:spcPts val="0"/>
                        </a:spcAft>
                        <a:buNone/>
                      </a:pPr>
                      <a:r>
                        <a:rPr b="0" i="0" lang="en-US" sz="2000" u="none" strike="noStrike">
                          <a:solidFill>
                            <a:srgbClr val="000000"/>
                          </a:solidFill>
                          <a:latin typeface="PMingLiu"/>
                          <a:ea typeface="PMingLiu"/>
                          <a:cs typeface="PMingLiu"/>
                          <a:sym typeface="PMingLiu"/>
                        </a:rPr>
                        <a:t>全部注資中Indemnity和</a:t>
                      </a:r>
                      <a:r>
                        <a:rPr b="0" i="0" lang="en-US" sz="2000" u="none" strike="noStrike">
                          <a:solidFill>
                            <a:srgbClr val="C00000"/>
                          </a:solidFill>
                          <a:latin typeface="PMingLiu"/>
                          <a:ea typeface="PMingLiu"/>
                          <a:cs typeface="PMingLiu"/>
                          <a:sym typeface="PMingLiu"/>
                        </a:rPr>
                        <a:t>Industry index</a:t>
                      </a:r>
                      <a:r>
                        <a:rPr b="0" i="0" lang="en-US" sz="2000" u="none" strike="noStrike">
                          <a:solidFill>
                            <a:srgbClr val="000000"/>
                          </a:solidFill>
                          <a:latin typeface="PMingLiu"/>
                          <a:ea typeface="PMingLiu"/>
                          <a:cs typeface="PMingLiu"/>
                          <a:sym typeface="PMingLiu"/>
                        </a:rPr>
                        <a:t>的合約分類表：</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D0D0"/>
                    </a:solidFill>
                  </a:tcPr>
                </a:tc>
                <a:tc hMerge="1"/>
                <a:tc hMerge="1"/>
                <a:tc hMerge="1"/>
                <a:tc hMerge="1"/>
                <a:tc hMerge="1"/>
                <a:tc hMerge="1"/>
                <a:tc hMerge="1"/>
                <a:tc hMerge="1"/>
                <a:tc hMerge="1"/>
                <a:tc hMerge="1"/>
              </a:tr>
              <a:tr h="696400">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損失單位資產比例Loss/V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l">
                        <a:spcBef>
                          <a:spcPts val="0"/>
                        </a:spcBef>
                        <a:spcAft>
                          <a:spcPts val="0"/>
                        </a:spcAft>
                        <a:buNone/>
                      </a:pPr>
                      <a:r>
                        <a:rPr b="0" i="0" lang="en-US" sz="1200" u="none" strike="noStrike">
                          <a:solidFill>
                            <a:srgbClr val="000000"/>
                          </a:solidFill>
                          <a:latin typeface="PMingLiu"/>
                          <a:ea typeface="PMingLiu"/>
                          <a:cs typeface="PMingLiu"/>
                          <a:sym typeface="PMingLiu"/>
                        </a:rPr>
                        <a:t>對應單位             D/V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0.7</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0.9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r>
              <a:tr h="2220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1800萬/V(約為0.02)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chemeClr val="dk1"/>
                          </a:solidFill>
                          <a:latin typeface="Arial"/>
                          <a:ea typeface="Arial"/>
                          <a:cs typeface="Arial"/>
                          <a:sym typeface="Arial"/>
                        </a:rPr>
                        <a:t>1+</a:t>
                      </a:r>
                      <a:r>
                        <a:rPr b="0" i="0" lang="en-US" sz="1100" u="none" strike="noStrike">
                          <a:solidFill>
                            <a:srgbClr val="C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000000"/>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3</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chemeClr val="dk1"/>
                          </a:solidFill>
                          <a:latin typeface="Arial"/>
                          <a:ea typeface="Arial"/>
                          <a:cs typeface="Arial"/>
                          <a:sym typeface="Arial"/>
                        </a:rPr>
                        <a:t>1+</a:t>
                      </a:r>
                      <a:r>
                        <a:rPr b="0" i="0" lang="en-US" sz="1100" u="none" strike="noStrike">
                          <a:solidFill>
                            <a:srgbClr val="C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chemeClr val="dk1"/>
                          </a:solidFill>
                          <a:latin typeface="Arial"/>
                          <a:ea typeface="Arial"/>
                          <a:cs typeface="Arial"/>
                          <a:sym typeface="Arial"/>
                        </a:rPr>
                        <a:t>1+</a:t>
                      </a:r>
                      <a:r>
                        <a:rPr b="0" i="0" lang="en-US" sz="1100" u="none" strike="noStrike">
                          <a:solidFill>
                            <a:srgbClr val="C00000"/>
                          </a:solidFill>
                          <a:latin typeface="Arial"/>
                          <a:ea typeface="Arial"/>
                          <a:cs typeface="Arial"/>
                          <a:sym typeface="Arial"/>
                        </a:rPr>
                        <a:t>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r>
              <a:tr h="2220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3600萬/V(約為0.04)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r>
              <a:tr h="2220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5400萬/V(約為0.06)</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9</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r>
              <a:tr h="2220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7200萬/V(約為0.08)</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r>
              <a:tr h="232125">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9000萬/V(約為0.1)</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15</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r>
              <a:tr h="222050">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1億8000萬/V(約為0.2)</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b="0" i="0" lang="en-US" sz="1200" u="none" strike="noStrike">
                          <a:solidFill>
                            <a:srgbClr val="000000"/>
                          </a:solidFill>
                          <a:latin typeface="PMingLiu"/>
                          <a:ea typeface="PMingLiu"/>
                          <a:cs typeface="PMingLiu"/>
                          <a:sym typeface="PMingLiu"/>
                        </a:rPr>
                        <a:t>30</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8E8"/>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r">
                        <a:spcBef>
                          <a:spcPts val="0"/>
                        </a:spcBef>
                        <a:spcAft>
                          <a:spcPts val="0"/>
                        </a:spcAft>
                        <a:buNone/>
                      </a:pPr>
                      <a:r>
                        <a:rPr b="0" i="0" lang="en-US" sz="1100" u="none" strike="noStrike">
                          <a:solidFill>
                            <a:srgbClr val="C00000"/>
                          </a:solidFill>
                          <a:latin typeface="Arial"/>
                          <a:ea typeface="Arial"/>
                          <a:cs typeface="Arial"/>
                          <a:sym typeface="Arial"/>
                        </a:rPr>
                        <a:t>　</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r>
            </a:tbl>
          </a:graphicData>
        </a:graphic>
      </p:graphicFrame>
      <p:sp>
        <p:nvSpPr>
          <p:cNvPr id="779" name="Google Shape;779;p51"/>
          <p:cNvSpPr txBox="1"/>
          <p:nvPr/>
        </p:nvSpPr>
        <p:spPr>
          <a:xfrm>
            <a:off x="114302" y="5873858"/>
            <a:ext cx="9014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能夠觀察到全部注資集中在低履約門檻，而部分注資是分散在不同門檻</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52"/>
          <p:cNvSpPr txBox="1"/>
          <p:nvPr>
            <p:ph type="title"/>
          </p:nvPr>
        </p:nvSpPr>
        <p:spPr>
          <a:xfrm>
            <a:off x="4798017" y="-441932"/>
            <a:ext cx="84216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latin typeface="Arial"/>
                <a:ea typeface="Arial"/>
                <a:cs typeface="Arial"/>
                <a:sym typeface="Arial"/>
              </a:rPr>
              <a:t>總比較(全部注資)</a:t>
            </a:r>
            <a:endParaRPr>
              <a:latin typeface="Arial"/>
              <a:ea typeface="Arial"/>
              <a:cs typeface="Arial"/>
              <a:sym typeface="Arial"/>
            </a:endParaRPr>
          </a:p>
        </p:txBody>
      </p:sp>
      <p:sp>
        <p:nvSpPr>
          <p:cNvPr id="785" name="Google Shape;78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 年</a:t>
            </a:r>
            <a:endParaRPr/>
          </a:p>
        </p:txBody>
      </p:sp>
      <p:sp>
        <p:nvSpPr>
          <p:cNvPr id="786" name="Google Shape;78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7" name="Google Shape;787;p52"/>
          <p:cNvSpPr txBox="1"/>
          <p:nvPr/>
        </p:nvSpPr>
        <p:spPr>
          <a:xfrm>
            <a:off x="3364424" y="5011963"/>
            <a:ext cx="7392691"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目前市場在0.1~0.2並無全部注資資料</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而部分注資存在2筆，符合實驗結果</a:t>
            </a:r>
            <a:endParaRPr/>
          </a:p>
        </p:txBody>
      </p:sp>
      <p:graphicFrame>
        <p:nvGraphicFramePr>
          <p:cNvPr id="788" name="Google Shape;788;p52"/>
          <p:cNvGraphicFramePr/>
          <p:nvPr/>
        </p:nvGraphicFramePr>
        <p:xfrm>
          <a:off x="3529642" y="2220647"/>
          <a:ext cx="3000000" cy="3000000"/>
        </p:xfrm>
        <a:graphic>
          <a:graphicData uri="http://schemas.openxmlformats.org/drawingml/2006/table">
            <a:tbl>
              <a:tblPr>
                <a:noFill/>
                <a:tableStyleId>{EE6156AE-0B9C-4F19-82AC-EA0DC79C775A}</a:tableStyleId>
              </a:tblPr>
              <a:tblGrid>
                <a:gridCol w="2391350"/>
                <a:gridCol w="1416250"/>
                <a:gridCol w="835825"/>
                <a:gridCol w="835825"/>
              </a:tblGrid>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高loss/V(0.1~0.2)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r h="6819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全部</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部分</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Indemnity</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Industry loss index</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3675">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總計</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a:txBody>
                    <a:bodyPr/>
                    <a:lstStyle/>
                    <a:p>
                      <a:pPr indent="0" lvl="0" marL="0" marR="0" rtl="0" algn="ctr">
                        <a:spcBef>
                          <a:spcPts val="0"/>
                        </a:spcBef>
                        <a:spcAft>
                          <a:spcPts val="0"/>
                        </a:spcAft>
                        <a:buNone/>
                      </a:pPr>
                      <a:r>
                        <a:rPr b="0" i="0" lang="en-US" sz="2400" u="none" strike="noStrike">
                          <a:solidFill>
                            <a:srgbClr val="000000"/>
                          </a:solidFill>
                          <a:latin typeface="PMingLiu"/>
                          <a:ea typeface="PMingLiu"/>
                          <a:cs typeface="PMingLiu"/>
                          <a:sym typeface="PMingLiu"/>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53"/>
          <p:cNvSpPr txBox="1"/>
          <p:nvPr>
            <p:ph type="ctrTitle"/>
          </p:nvPr>
        </p:nvSpPr>
        <p:spPr>
          <a:xfrm>
            <a:off x="6174659" y="2571235"/>
            <a:ext cx="5525728" cy="17155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結論</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54"/>
          <p:cNvSpPr txBox="1"/>
          <p:nvPr>
            <p:ph type="title"/>
          </p:nvPr>
        </p:nvSpPr>
        <p:spPr>
          <a:xfrm>
            <a:off x="1478756" y="269877"/>
            <a:ext cx="9570244" cy="506412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1.實驗結果為損失起賠時部分&gt;全部，產業指數型時部分&lt;全部🡪符合市場狀況</a:t>
            </a:r>
            <a:br>
              <a:rPr lang="en-US" sz="2400">
                <a:latin typeface="Arial"/>
                <a:ea typeface="Arial"/>
                <a:cs typeface="Arial"/>
                <a:sym typeface="Arial"/>
              </a:rPr>
            </a:br>
            <a:br>
              <a:rPr lang="en-US" sz="2400">
                <a:latin typeface="Arial"/>
                <a:ea typeface="Arial"/>
                <a:cs typeface="Arial"/>
                <a:sym typeface="Arial"/>
              </a:rPr>
            </a:br>
            <a:br>
              <a:rPr lang="en-US" sz="2400">
                <a:latin typeface="Arial"/>
                <a:ea typeface="Arial"/>
                <a:cs typeface="Arial"/>
                <a:sym typeface="Arial"/>
              </a:rPr>
            </a:br>
            <a:r>
              <a:rPr lang="en-US" sz="2400">
                <a:latin typeface="Arial"/>
                <a:ea typeface="Arial"/>
                <a:cs typeface="Arial"/>
                <a:sym typeface="Arial"/>
              </a:rPr>
              <a:t>2.試圖建構出了ATTACHMENT MODEL，成功復原部分門檻，不成功的部分也歸納出原因</a:t>
            </a:r>
            <a:br>
              <a:rPr lang="en-US" sz="2400">
                <a:latin typeface="Arial"/>
                <a:ea typeface="Arial"/>
                <a:cs typeface="Arial"/>
                <a:sym typeface="Arial"/>
              </a:rPr>
            </a:br>
            <a:br>
              <a:rPr lang="en-US" sz="2400">
                <a:latin typeface="Arial"/>
                <a:ea typeface="Arial"/>
                <a:cs typeface="Arial"/>
                <a:sym typeface="Arial"/>
              </a:rPr>
            </a:br>
            <a:br>
              <a:rPr lang="en-US" sz="2400">
                <a:latin typeface="Arial"/>
                <a:ea typeface="Arial"/>
                <a:cs typeface="Arial"/>
                <a:sym typeface="Arial"/>
              </a:rPr>
            </a:br>
            <a:r>
              <a:rPr lang="en-US" sz="2400">
                <a:latin typeface="Arial"/>
                <a:ea typeface="Arial"/>
                <a:cs typeface="Arial"/>
                <a:sym typeface="Arial"/>
              </a:rPr>
              <a:t>3.建構了基差風險引進公司資產模型</a:t>
            </a:r>
            <a:br>
              <a:rPr lang="en-US" sz="2400">
                <a:latin typeface="Arial"/>
                <a:ea typeface="Arial"/>
                <a:cs typeface="Arial"/>
                <a:sym typeface="Arial"/>
              </a:rPr>
            </a:br>
            <a:br>
              <a:rPr lang="en-US" sz="2400">
                <a:latin typeface="Arial"/>
                <a:ea typeface="Arial"/>
                <a:cs typeface="Arial"/>
                <a:sym typeface="Arial"/>
              </a:rPr>
            </a:br>
            <a:br>
              <a:rPr lang="en-US"/>
            </a:br>
            <a:endParaRPr/>
          </a:p>
        </p:txBody>
      </p:sp>
      <p:sp>
        <p:nvSpPr>
          <p:cNvPr id="800" name="Google Shape;80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 年</a:t>
            </a:r>
            <a:endParaRPr/>
          </a:p>
        </p:txBody>
      </p:sp>
      <p:sp>
        <p:nvSpPr>
          <p:cNvPr id="801" name="Google Shape;801;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募資簡報</a:t>
            </a:r>
            <a:endParaRPr/>
          </a:p>
        </p:txBody>
      </p:sp>
      <p:sp>
        <p:nvSpPr>
          <p:cNvPr id="802" name="Google Shape;80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55"/>
          <p:cNvSpPr txBox="1"/>
          <p:nvPr>
            <p:ph type="ctrTitle"/>
          </p:nvPr>
        </p:nvSpPr>
        <p:spPr>
          <a:xfrm>
            <a:off x="6096000" y="818635"/>
            <a:ext cx="6502400" cy="17155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THANK FOR LISTENING</a:t>
            </a:r>
            <a:endParaRPr/>
          </a:p>
        </p:txBody>
      </p:sp>
      <p:sp>
        <p:nvSpPr>
          <p:cNvPr id="808" name="Google Shape;808;p55"/>
          <p:cNvSpPr txBox="1"/>
          <p:nvPr/>
        </p:nvSpPr>
        <p:spPr>
          <a:xfrm>
            <a:off x="6261100" y="3231635"/>
            <a:ext cx="6502400" cy="171553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lang="en-US" sz="3600" cap="none">
                <a:solidFill>
                  <a:schemeClr val="lt1"/>
                </a:solidFill>
                <a:latin typeface="Arial"/>
                <a:ea typeface="Arial"/>
                <a:cs typeface="Arial"/>
                <a:sym typeface="Arial"/>
              </a:rPr>
              <a:t>Q &amp; A</a:t>
            </a:r>
            <a:endParaRPr sz="3600"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
          <p:cNvSpPr txBox="1"/>
          <p:nvPr>
            <p:ph type="title"/>
          </p:nvPr>
        </p:nvSpPr>
        <p:spPr>
          <a:xfrm>
            <a:off x="48509"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圖表</a:t>
            </a:r>
            <a:endParaRPr/>
          </a:p>
        </p:txBody>
      </p:sp>
      <p:sp>
        <p:nvSpPr>
          <p:cNvPr id="337" name="Google Shape;3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8" name="Google Shape;338;p6"/>
          <p:cNvSpPr txBox="1"/>
          <p:nvPr/>
        </p:nvSpPr>
        <p:spPr>
          <a:xfrm>
            <a:off x="7068072" y="2132181"/>
            <a:ext cx="4940508"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不同的起賠機制透明度有所不同，同時也會影響(再)保險公司的基差風險，由2024年巨災債券起賠機制市場占比可以發現</a:t>
            </a:r>
            <a:r>
              <a:rPr b="0" i="0" lang="en-US" sz="1800" u="none" cap="none" strike="noStrike">
                <a:solidFill>
                  <a:schemeClr val="dk1"/>
                </a:solidFill>
                <a:highlight>
                  <a:srgbClr val="FFFF00"/>
                </a:highlight>
                <a:latin typeface="Arial"/>
                <a:ea typeface="Arial"/>
                <a:cs typeface="Arial"/>
                <a:sym typeface="Arial"/>
              </a:rPr>
              <a:t>因發行者不希望有太大的基差風險</a:t>
            </a:r>
            <a:r>
              <a:rPr b="0" i="0" lang="en-US" sz="1800" u="none" cap="none" strike="noStrike">
                <a:solidFill>
                  <a:schemeClr val="dk1"/>
                </a:solidFill>
                <a:latin typeface="Arial"/>
                <a:ea typeface="Arial"/>
                <a:cs typeface="Arial"/>
                <a:sym typeface="Arial"/>
              </a:rPr>
              <a:t>，所以市場上目前仍以損失起賠機制為大宗(2024年為62.9%)。</a:t>
            </a:r>
            <a:endParaRPr/>
          </a:p>
        </p:txBody>
      </p:sp>
      <p:pic>
        <p:nvPicPr>
          <p:cNvPr descr="一張含有 文字, 螢幕擷取畫面, 圖表, 字型 的圖片&#10;&#10;自動產生的描述" id="339" name="Google Shape;339;p6"/>
          <p:cNvPicPr preferRelativeResize="0"/>
          <p:nvPr>
            <p:ph idx="2" type="chart"/>
          </p:nvPr>
        </p:nvPicPr>
        <p:blipFill rotWithShape="1">
          <a:blip r:embed="rId3">
            <a:alphaModFix/>
          </a:blip>
          <a:srcRect b="0" l="0" r="0" t="0"/>
          <a:stretch/>
        </p:blipFill>
        <p:spPr>
          <a:xfrm>
            <a:off x="183420" y="1325563"/>
            <a:ext cx="6698539" cy="38610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7"/>
          <p:cNvSpPr txBox="1"/>
          <p:nvPr>
            <p:ph type="title"/>
          </p:nvPr>
        </p:nvSpPr>
        <p:spPr>
          <a:xfrm>
            <a:off x="838200" y="5509419"/>
            <a:ext cx="4082142"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研究貢獻</a:t>
            </a:r>
            <a:endParaRPr/>
          </a:p>
        </p:txBody>
      </p:sp>
      <p:sp>
        <p:nvSpPr>
          <p:cNvPr id="346" name="Google Shape;346;p7"/>
          <p:cNvSpPr txBox="1"/>
          <p:nvPr>
            <p:ph idx="1" type="body"/>
          </p:nvPr>
        </p:nvSpPr>
        <p:spPr>
          <a:xfrm>
            <a:off x="298220" y="2091764"/>
            <a:ext cx="2141764" cy="51435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2800"/>
              <a:buNone/>
            </a:pPr>
            <a:r>
              <a:rPr lang="en-US" sz="2800">
                <a:latin typeface="Arial"/>
                <a:ea typeface="Arial"/>
                <a:cs typeface="Arial"/>
                <a:sym typeface="Arial"/>
              </a:rPr>
              <a:t>模型</a:t>
            </a:r>
            <a:endParaRPr/>
          </a:p>
        </p:txBody>
      </p:sp>
      <p:sp>
        <p:nvSpPr>
          <p:cNvPr id="347" name="Google Shape;347;p7"/>
          <p:cNvSpPr txBox="1"/>
          <p:nvPr>
            <p:ph idx="2" type="body"/>
          </p:nvPr>
        </p:nvSpPr>
        <p:spPr>
          <a:xfrm>
            <a:off x="626096" y="3178749"/>
            <a:ext cx="2586316" cy="51435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2800"/>
              <a:buNone/>
            </a:pPr>
            <a:r>
              <a:rPr lang="en-US" sz="2800">
                <a:latin typeface="Arial"/>
                <a:ea typeface="Arial"/>
                <a:cs typeface="Arial"/>
                <a:sym typeface="Arial"/>
              </a:rPr>
              <a:t>商品比較</a:t>
            </a:r>
            <a:endParaRPr/>
          </a:p>
        </p:txBody>
      </p:sp>
      <p:sp>
        <p:nvSpPr>
          <p:cNvPr id="348" name="Google Shape;348;p7"/>
          <p:cNvSpPr txBox="1"/>
          <p:nvPr>
            <p:ph idx="3" type="body"/>
          </p:nvPr>
        </p:nvSpPr>
        <p:spPr>
          <a:xfrm>
            <a:off x="-6982" y="4251886"/>
            <a:ext cx="3852472" cy="51435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2000"/>
              <a:buNone/>
            </a:pPr>
            <a:r>
              <a:rPr lang="en-US" sz="2000">
                <a:latin typeface="Arial"/>
                <a:ea typeface="Arial"/>
                <a:cs typeface="Arial"/>
                <a:sym typeface="Arial"/>
              </a:rPr>
              <a:t>轉換ATTACHMENT POINTS</a:t>
            </a:r>
            <a:endParaRPr sz="2000">
              <a:latin typeface="Arial"/>
              <a:ea typeface="Arial"/>
              <a:cs typeface="Arial"/>
              <a:sym typeface="Arial"/>
            </a:endParaRPr>
          </a:p>
        </p:txBody>
      </p:sp>
      <p:sp>
        <p:nvSpPr>
          <p:cNvPr id="349" name="Google Shape;349;p7"/>
          <p:cNvSpPr txBox="1"/>
          <p:nvPr>
            <p:ph idx="5" type="body"/>
          </p:nvPr>
        </p:nvSpPr>
        <p:spPr>
          <a:xfrm>
            <a:off x="4775580" y="1843518"/>
            <a:ext cx="5539095" cy="10108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latin typeface="Arial"/>
                <a:ea typeface="Arial"/>
                <a:cs typeface="Arial"/>
                <a:sym typeface="Arial"/>
              </a:rPr>
              <a:t>建構Twin-Tree Structure Model 模擬公司資產價值，且首次引入基差風險進模型來模擬巨災對公司的真實影響</a:t>
            </a:r>
            <a:endParaRPr/>
          </a:p>
        </p:txBody>
      </p:sp>
      <p:sp>
        <p:nvSpPr>
          <p:cNvPr id="350" name="Google Shape;350;p7"/>
          <p:cNvSpPr txBox="1"/>
          <p:nvPr>
            <p:ph idx="6" type="body"/>
          </p:nvPr>
        </p:nvSpPr>
        <p:spPr>
          <a:xfrm>
            <a:off x="5117216" y="2992798"/>
            <a:ext cx="5885172" cy="10108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latin typeface="Arial"/>
                <a:ea typeface="Arial"/>
                <a:cs typeface="Arial"/>
                <a:sym typeface="Arial"/>
              </a:rPr>
              <a:t>透過量化基差風險來擬合出損失起賠(Indemnity)和產業指數(Industry index)為理賠機制的巨災債劵</a:t>
            </a:r>
            <a:endParaRPr>
              <a:latin typeface="Arial"/>
              <a:ea typeface="Arial"/>
              <a:cs typeface="Arial"/>
              <a:sym typeface="Arial"/>
            </a:endParaRPr>
          </a:p>
        </p:txBody>
      </p:sp>
      <p:sp>
        <p:nvSpPr>
          <p:cNvPr id="351" name="Google Shape;351;p7"/>
          <p:cNvSpPr txBox="1"/>
          <p:nvPr>
            <p:ph idx="7" type="body"/>
          </p:nvPr>
        </p:nvSpPr>
        <p:spPr>
          <a:xfrm>
            <a:off x="5814704" y="4003640"/>
            <a:ext cx="5539095" cy="10108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latin typeface="Arial"/>
                <a:ea typeface="Arial"/>
                <a:cs typeface="Arial"/>
                <a:sym typeface="Arial"/>
              </a:rPr>
              <a:t>使用現有框架之巨災模型去建設用以轉換attachment probability到attachment point的方程式並和合約比對。</a:t>
            </a:r>
            <a:endParaRPr>
              <a:latin typeface="Arial"/>
              <a:ea typeface="Arial"/>
              <a:cs typeface="Arial"/>
              <a:sym typeface="Arial"/>
            </a:endParaRPr>
          </a:p>
        </p:txBody>
      </p:sp>
      <p:sp>
        <p:nvSpPr>
          <p:cNvPr id="352" name="Google Shape;352;p7"/>
          <p:cNvSpPr txBox="1"/>
          <p:nvPr>
            <p:ph idx="12" type="sldNum"/>
          </p:nvPr>
        </p:nvSpPr>
        <p:spPr>
          <a:xfrm>
            <a:off x="10810874" y="6356350"/>
            <a:ext cx="5429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8"/>
          <p:cNvSpPr txBox="1"/>
          <p:nvPr>
            <p:ph type="title"/>
          </p:nvPr>
        </p:nvSpPr>
        <p:spPr>
          <a:xfrm>
            <a:off x="838198" y="-15732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巨災債券類型</a:t>
            </a:r>
            <a:endParaRPr/>
          </a:p>
        </p:txBody>
      </p:sp>
      <p:sp>
        <p:nvSpPr>
          <p:cNvPr id="359" name="Google Shape;35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20XX</a:t>
            </a:r>
            <a:endParaRPr/>
          </a:p>
        </p:txBody>
      </p:sp>
      <p:sp>
        <p:nvSpPr>
          <p:cNvPr id="360" name="Google Shape;36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募資簡報</a:t>
            </a:r>
            <a:endParaRPr/>
          </a:p>
        </p:txBody>
      </p:sp>
      <p:sp>
        <p:nvSpPr>
          <p:cNvPr id="361" name="Google Shape;36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62" name="Google Shape;362;p8"/>
          <p:cNvGraphicFramePr/>
          <p:nvPr/>
        </p:nvGraphicFramePr>
        <p:xfrm>
          <a:off x="359765" y="884421"/>
          <a:ext cx="3000000" cy="3000000"/>
        </p:xfrm>
        <a:graphic>
          <a:graphicData uri="http://schemas.openxmlformats.org/drawingml/2006/table">
            <a:tbl>
              <a:tblPr bandRow="1" firstRow="1">
                <a:solidFill>
                  <a:schemeClr val="lt1"/>
                </a:solidFill>
                <a:tableStyleId>{E5A2E848-6426-4CE0-AEBC-6D76F6D6A6D3}</a:tableStyleId>
              </a:tblPr>
              <a:tblGrid>
                <a:gridCol w="2095050"/>
                <a:gridCol w="2705625"/>
                <a:gridCol w="2874750"/>
                <a:gridCol w="3717100"/>
              </a:tblGrid>
              <a:tr h="477400">
                <a:tc>
                  <a:txBody>
                    <a:bodyPr/>
                    <a:lstStyle/>
                    <a:p>
                      <a:pPr indent="0" lvl="0" marL="0" marR="0" rtl="0" algn="l">
                        <a:spcBef>
                          <a:spcPts val="0"/>
                        </a:spcBef>
                        <a:spcAft>
                          <a:spcPts val="0"/>
                        </a:spcAft>
                        <a:buNone/>
                      </a:pPr>
                      <a:r>
                        <a:rPr b="1" lang="en-US" sz="2000" u="none" cap="none" strike="noStrike">
                          <a:solidFill>
                            <a:schemeClr val="lt1"/>
                          </a:solidFill>
                          <a:latin typeface="Arial"/>
                          <a:ea typeface="Arial"/>
                          <a:cs typeface="Arial"/>
                          <a:sym typeface="Arial"/>
                        </a:rPr>
                        <a:t>巨災債券類型</a:t>
                      </a:r>
                      <a:endParaRPr/>
                    </a:p>
                  </a:txBody>
                  <a:tcPr marT="88150" marB="88150" marR="88150" marL="114600"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US" sz="2000" cap="none">
                          <a:solidFill>
                            <a:schemeClr val="lt1"/>
                          </a:solidFill>
                          <a:latin typeface="Arial"/>
                          <a:ea typeface="Arial"/>
                          <a:cs typeface="Arial"/>
                          <a:sym typeface="Arial"/>
                        </a:rPr>
                        <a:t>發行方式</a:t>
                      </a:r>
                      <a:endParaRPr/>
                    </a:p>
                  </a:txBody>
                  <a:tcPr marT="88150" marB="88150" marR="88150" marL="11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US" sz="2000" cap="none">
                          <a:solidFill>
                            <a:schemeClr val="lt1"/>
                          </a:solidFill>
                          <a:latin typeface="Arial"/>
                          <a:ea typeface="Arial"/>
                          <a:cs typeface="Arial"/>
                          <a:sym typeface="Arial"/>
                        </a:rPr>
                        <a:t>履約條件(主要)</a:t>
                      </a:r>
                      <a:endParaRPr b="1" sz="2000" cap="none">
                        <a:solidFill>
                          <a:schemeClr val="lt1"/>
                        </a:solidFill>
                        <a:latin typeface="Arial"/>
                        <a:ea typeface="Arial"/>
                        <a:cs typeface="Arial"/>
                        <a:sym typeface="Arial"/>
                      </a:endParaRPr>
                    </a:p>
                  </a:txBody>
                  <a:tcPr marT="88150" marB="88150" marR="88150" marL="11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US" sz="2000" cap="none">
                          <a:solidFill>
                            <a:schemeClr val="lt1"/>
                          </a:solidFill>
                          <a:latin typeface="Arial"/>
                          <a:ea typeface="Arial"/>
                          <a:cs typeface="Arial"/>
                          <a:sym typeface="Arial"/>
                        </a:rPr>
                        <a:t>注資方式</a:t>
                      </a:r>
                      <a:endParaRPr/>
                    </a:p>
                  </a:txBody>
                  <a:tcPr marT="88150" marB="88150" marR="88150" marL="11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1297225">
                <a:tc>
                  <a:txBody>
                    <a:bodyPr/>
                    <a:lstStyle/>
                    <a:p>
                      <a:pPr indent="0" lvl="0" marL="0" marR="0" rtl="0" algn="l">
                        <a:spcBef>
                          <a:spcPts val="0"/>
                        </a:spcBef>
                        <a:spcAft>
                          <a:spcPts val="0"/>
                        </a:spcAft>
                        <a:buNone/>
                      </a:pPr>
                      <a:r>
                        <a:rPr lang="en-US" sz="2000" cap="none">
                          <a:solidFill>
                            <a:schemeClr val="dk1"/>
                          </a:solidFill>
                          <a:latin typeface="Arial"/>
                          <a:ea typeface="Arial"/>
                          <a:cs typeface="Arial"/>
                          <a:sym typeface="Arial"/>
                        </a:rPr>
                        <a:t>部分注資</a:t>
                      </a:r>
                      <a:endParaRPr/>
                    </a:p>
                  </a:txBody>
                  <a:tcPr marT="88150" marB="88150" marR="88150" marL="114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rowSpan="3">
                  <a:txBody>
                    <a:bodyPr/>
                    <a:lstStyle/>
                    <a:p>
                      <a:pPr indent="0" lvl="0" marL="0" marR="0" rtl="0" algn="l">
                        <a:lnSpc>
                          <a:spcPct val="100000"/>
                        </a:lnSpc>
                        <a:spcBef>
                          <a:spcPts val="0"/>
                        </a:spcBef>
                        <a:spcAft>
                          <a:spcPts val="0"/>
                        </a:spcAft>
                        <a:buClr>
                          <a:schemeClr val="dk1"/>
                        </a:buClr>
                        <a:buSzPts val="2000"/>
                        <a:buFont typeface="Arial"/>
                        <a:buNone/>
                      </a:pPr>
                      <a:r>
                        <a:rPr lang="en-US" sz="2000" cap="none">
                          <a:solidFill>
                            <a:schemeClr val="dk1"/>
                          </a:solidFill>
                          <a:latin typeface="Arial"/>
                          <a:ea typeface="Arial"/>
                          <a:cs typeface="Arial"/>
                          <a:sym typeface="Arial"/>
                        </a:rPr>
                        <a:t>保險公司成立特殊目的子公司(SPV)，並由SPV向市場投資人發行定期付息的債券，並將本金投資低風險投資工具(賺取無風險利率)。</a:t>
                      </a:r>
                      <a:endParaRPr sz="2000" cap="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sz="2000" cap="none">
                        <a:solidFill>
                          <a:schemeClr val="dk1"/>
                        </a:solidFill>
                        <a:latin typeface="Arial"/>
                        <a:ea typeface="Arial"/>
                        <a:cs typeface="Arial"/>
                        <a:sym typeface="Arial"/>
                      </a:endParaRPr>
                    </a:p>
                    <a:p>
                      <a:pPr indent="0" lvl="0" marL="0" marR="0" rtl="0" algn="l">
                        <a:spcBef>
                          <a:spcPts val="0"/>
                        </a:spcBef>
                        <a:spcAft>
                          <a:spcPts val="0"/>
                        </a:spcAft>
                        <a:buNone/>
                      </a:pPr>
                      <a:r>
                        <a:t/>
                      </a:r>
                      <a:endParaRPr sz="2000" cap="none">
                        <a:solidFill>
                          <a:schemeClr val="dk1"/>
                        </a:solidFill>
                        <a:latin typeface="Arial"/>
                        <a:ea typeface="Arial"/>
                        <a:cs typeface="Arial"/>
                        <a:sym typeface="Arial"/>
                      </a:endParaRPr>
                    </a:p>
                  </a:txBody>
                  <a:tcPr marT="88150" marB="88150" marR="88150" marL="114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chemeClr val="dk1"/>
                        </a:buClr>
                        <a:buSzPts val="2000"/>
                        <a:buFont typeface="Arial"/>
                        <a:buNone/>
                      </a:pPr>
                      <a:r>
                        <a:rPr lang="en-US" sz="2000" cap="none">
                          <a:solidFill>
                            <a:schemeClr val="dk1"/>
                          </a:solidFill>
                          <a:latin typeface="Arial"/>
                          <a:ea typeface="Arial"/>
                          <a:cs typeface="Arial"/>
                          <a:sym typeface="Arial"/>
                        </a:rPr>
                        <a:t>損失起賠(Indemnity)</a:t>
                      </a:r>
                      <a:endParaRPr/>
                    </a:p>
                    <a:p>
                      <a:pPr indent="0" lvl="0" marL="0" marR="0" rtl="0" algn="l">
                        <a:lnSpc>
                          <a:spcPct val="100000"/>
                        </a:lnSpc>
                        <a:spcBef>
                          <a:spcPts val="0"/>
                        </a:spcBef>
                        <a:spcAft>
                          <a:spcPts val="0"/>
                        </a:spcAft>
                        <a:buClr>
                          <a:schemeClr val="dk1"/>
                        </a:buClr>
                        <a:buSzPts val="2000"/>
                        <a:buFont typeface="Arial"/>
                        <a:buNone/>
                      </a:pPr>
                      <a:r>
                        <a:t/>
                      </a:r>
                      <a:endParaRPr sz="2000" cap="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sz="2000" cap="none">
                        <a:solidFill>
                          <a:schemeClr val="dk1"/>
                        </a:solidFill>
                        <a:latin typeface="Arial"/>
                        <a:ea typeface="Arial"/>
                        <a:cs typeface="Arial"/>
                        <a:sym typeface="Arial"/>
                      </a:endParaRPr>
                    </a:p>
                    <a:p>
                      <a:pPr indent="0" lvl="0" marL="0" marR="0" rtl="0" algn="l">
                        <a:spcBef>
                          <a:spcPts val="0"/>
                        </a:spcBef>
                        <a:spcAft>
                          <a:spcPts val="0"/>
                        </a:spcAft>
                        <a:buNone/>
                      </a:pPr>
                      <a:r>
                        <a:t/>
                      </a:r>
                      <a:endParaRPr sz="2000" cap="none">
                        <a:solidFill>
                          <a:schemeClr val="dk1"/>
                        </a:solidFill>
                        <a:latin typeface="Arial"/>
                        <a:ea typeface="Arial"/>
                        <a:cs typeface="Arial"/>
                        <a:sym typeface="Arial"/>
                      </a:endParaRPr>
                    </a:p>
                  </a:txBody>
                  <a:tcPr marT="88150" marB="88150" marR="88150" marL="114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tcPr>
                </a:tc>
                <a:tc rowSpan="2">
                  <a:txBody>
                    <a:bodyPr/>
                    <a:lstStyle/>
                    <a:p>
                      <a:pPr indent="-342900" lvl="0" marL="342900" marR="0" rtl="0" algn="l">
                        <a:spcBef>
                          <a:spcPts val="0"/>
                        </a:spcBef>
                        <a:spcAft>
                          <a:spcPts val="0"/>
                        </a:spcAft>
                        <a:buClr>
                          <a:schemeClr val="dk1"/>
                        </a:buClr>
                        <a:buSzPts val="2000"/>
                        <a:buFont typeface="Arial"/>
                        <a:buChar char="•"/>
                      </a:pPr>
                      <a:r>
                        <a:rPr lang="en-US" sz="2000" cap="none">
                          <a:solidFill>
                            <a:schemeClr val="dk1"/>
                          </a:solidFill>
                          <a:latin typeface="Arial"/>
                          <a:ea typeface="Arial"/>
                          <a:cs typeface="Arial"/>
                          <a:sym typeface="Arial"/>
                        </a:rPr>
                        <a:t>是基於(再)保險公司的實際帳面損失而定，因此不會產生基差風險(basis risk)</a:t>
                      </a:r>
                      <a:endParaRPr/>
                    </a:p>
                    <a:p>
                      <a:pPr indent="-342900" lvl="0" marL="342900" marR="0" rtl="0" algn="l">
                        <a:spcBef>
                          <a:spcPts val="0"/>
                        </a:spcBef>
                        <a:spcAft>
                          <a:spcPts val="0"/>
                        </a:spcAft>
                        <a:buClr>
                          <a:schemeClr val="dk1"/>
                        </a:buClr>
                        <a:buSzPts val="2000"/>
                        <a:buFont typeface="Arial"/>
                        <a:buChar char="•"/>
                      </a:pPr>
                      <a:r>
                        <a:rPr lang="en-US" sz="2000" cap="none">
                          <a:solidFill>
                            <a:schemeClr val="dk1"/>
                          </a:solidFill>
                          <a:latin typeface="Arial"/>
                          <a:ea typeface="Arial"/>
                          <a:cs typeface="Arial"/>
                          <a:sym typeface="Arial"/>
                        </a:rPr>
                        <a:t>然而卻會有道德危機 、透明度較低的問題。</a:t>
                      </a:r>
                      <a:endParaRPr/>
                    </a:p>
                  </a:txBody>
                  <a:tcPr marT="88150" marB="88150" marR="88150" marL="114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297225">
                <a:tc>
                  <a:txBody>
                    <a:bodyPr/>
                    <a:lstStyle/>
                    <a:p>
                      <a:pPr indent="0" lvl="0" marL="0" marR="0" rtl="0" algn="l">
                        <a:spcBef>
                          <a:spcPts val="0"/>
                        </a:spcBef>
                        <a:spcAft>
                          <a:spcPts val="0"/>
                        </a:spcAft>
                        <a:buNone/>
                      </a:pPr>
                      <a:r>
                        <a:rPr lang="en-US" sz="2000" cap="none">
                          <a:solidFill>
                            <a:schemeClr val="dk1"/>
                          </a:solidFill>
                          <a:latin typeface="Arial"/>
                          <a:ea typeface="Arial"/>
                          <a:cs typeface="Arial"/>
                          <a:sym typeface="Arial"/>
                        </a:rPr>
                        <a:t>全部注資</a:t>
                      </a:r>
                      <a:endParaRPr/>
                    </a:p>
                  </a:txBody>
                  <a:tcPr marT="88150" marB="88150" marR="88150" marL="114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12700">
                      <a:solidFill>
                        <a:schemeClr val="dk1"/>
                      </a:solidFill>
                      <a:prstDash val="solid"/>
                      <a:round/>
                      <a:headEnd len="sm" w="sm" type="none"/>
                      <a:tailEnd len="sm" w="sm" type="none"/>
                    </a:lnB>
                  </a:tcPr>
                </a:tc>
                <a:tc vMerge="1"/>
                <a:tc vMerge="1"/>
                <a:tc vMerge="1"/>
              </a:tr>
              <a:tr h="2594450">
                <a:tc>
                  <a:txBody>
                    <a:bodyPr/>
                    <a:lstStyle/>
                    <a:p>
                      <a:pPr indent="0" lvl="0" marL="0" marR="0" rtl="0" algn="l">
                        <a:spcBef>
                          <a:spcPts val="0"/>
                        </a:spcBef>
                        <a:spcAft>
                          <a:spcPts val="0"/>
                        </a:spcAft>
                        <a:buNone/>
                      </a:pPr>
                      <a:r>
                        <a:rPr lang="en-US" sz="2000" cap="none">
                          <a:solidFill>
                            <a:schemeClr val="dk1"/>
                          </a:solidFill>
                          <a:latin typeface="Arial"/>
                          <a:ea typeface="Arial"/>
                          <a:cs typeface="Arial"/>
                          <a:sym typeface="Arial"/>
                        </a:rPr>
                        <a:t>保證償還型</a:t>
                      </a:r>
                      <a:endParaRPr/>
                    </a:p>
                  </a:txBody>
                  <a:tcPr marT="88150" marB="88150" marR="88150" marL="114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vMerge="1"/>
                <a:tc>
                  <a:txBody>
                    <a:bodyPr/>
                    <a:lstStyle/>
                    <a:p>
                      <a:pPr indent="0" lvl="0" marL="0" marR="0" rtl="0" algn="l">
                        <a:lnSpc>
                          <a:spcPct val="100000"/>
                        </a:lnSpc>
                        <a:spcBef>
                          <a:spcPts val="0"/>
                        </a:spcBef>
                        <a:spcAft>
                          <a:spcPts val="0"/>
                        </a:spcAft>
                        <a:buClr>
                          <a:schemeClr val="dk1"/>
                        </a:buClr>
                        <a:buSzPts val="2000"/>
                        <a:buFont typeface="Arial"/>
                        <a:buNone/>
                      </a:pPr>
                      <a:r>
                        <a:rPr lang="en-US" sz="2000" cap="none">
                          <a:solidFill>
                            <a:schemeClr val="dk1"/>
                          </a:solidFill>
                          <a:latin typeface="Arial"/>
                          <a:ea typeface="Arial"/>
                          <a:cs typeface="Arial"/>
                          <a:sym typeface="Arial"/>
                        </a:rPr>
                        <a:t>產業指數(Industry Loss Index)</a:t>
                      </a:r>
                      <a:endParaRPr/>
                    </a:p>
                    <a:p>
                      <a:pPr indent="0" lvl="0" marL="0" marR="0" rtl="0" algn="l">
                        <a:spcBef>
                          <a:spcPts val="0"/>
                        </a:spcBef>
                        <a:spcAft>
                          <a:spcPts val="0"/>
                        </a:spcAft>
                        <a:buNone/>
                      </a:pPr>
                      <a:r>
                        <a:t/>
                      </a:r>
                      <a:endParaRPr sz="2000" cap="none">
                        <a:solidFill>
                          <a:schemeClr val="dk1"/>
                        </a:solidFill>
                        <a:latin typeface="Arial"/>
                        <a:ea typeface="Arial"/>
                        <a:cs typeface="Arial"/>
                        <a:sym typeface="Arial"/>
                      </a:endParaRPr>
                    </a:p>
                  </a:txBody>
                  <a:tcPr marT="88150" marB="88150" marR="88150" marL="114600">
                    <a:lnL cap="flat" cmpd="sng" w="1905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285750" lvl="0" marL="285750" marR="0" rtl="0" algn="l">
                        <a:spcBef>
                          <a:spcPts val="0"/>
                        </a:spcBef>
                        <a:spcAft>
                          <a:spcPts val="0"/>
                        </a:spcAft>
                        <a:buClr>
                          <a:schemeClr val="dk1"/>
                        </a:buClr>
                        <a:buSzPts val="2000"/>
                        <a:buFont typeface="Arial"/>
                        <a:buChar char="•"/>
                      </a:pPr>
                      <a:r>
                        <a:rPr lang="en-US" sz="2000" cap="none">
                          <a:solidFill>
                            <a:schemeClr val="dk1"/>
                          </a:solidFill>
                          <a:latin typeface="Arial"/>
                          <a:ea typeface="Arial"/>
                          <a:cs typeface="Arial"/>
                          <a:sym typeface="Arial"/>
                        </a:rPr>
                        <a:t>當債券期間的保險產業總損失超過約定之金額時，(再)保險公司可以獲得保險產業總損失金額之特定比例的給付。</a:t>
                      </a:r>
                      <a:endParaRPr sz="2000" cap="non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lang="en-US" sz="2000" cap="none">
                          <a:solidFill>
                            <a:schemeClr val="dk1"/>
                          </a:solidFill>
                          <a:latin typeface="Arial"/>
                          <a:ea typeface="Arial"/>
                          <a:cs typeface="Arial"/>
                          <a:sym typeface="Arial"/>
                        </a:rPr>
                        <a:t>透明度高最小化道德危機 、反之產生基差風險。</a:t>
                      </a:r>
                      <a:endParaRPr/>
                    </a:p>
                  </a:txBody>
                  <a:tcPr marT="88150" marB="88150" marR="88150" marL="114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9"/>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Arial"/>
              <a:buNone/>
            </a:pPr>
            <a:r>
              <a:rPr lang="en-US"/>
              <a:t>文獻回顧</a:t>
            </a:r>
            <a:endParaRPr/>
          </a:p>
        </p:txBody>
      </p:sp>
      <p:sp>
        <p:nvSpPr>
          <p:cNvPr id="369" name="Google Shape;369;p9"/>
          <p:cNvSpPr txBox="1"/>
          <p:nvPr>
            <p:ph idx="1" type="body"/>
          </p:nvPr>
        </p:nvSpPr>
        <p:spPr>
          <a:xfrm>
            <a:off x="1485900" y="2563123"/>
            <a:ext cx="4031945" cy="365125"/>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000"/>
              <a:buNone/>
            </a:pPr>
            <a:r>
              <a:rPr lang="en-US"/>
              <a:t>損失起賠</a:t>
            </a:r>
            <a:endParaRPr/>
          </a:p>
        </p:txBody>
      </p:sp>
      <p:sp>
        <p:nvSpPr>
          <p:cNvPr id="370" name="Google Shape;370;p9"/>
          <p:cNvSpPr txBox="1"/>
          <p:nvPr>
            <p:ph idx="2" type="body"/>
          </p:nvPr>
        </p:nvSpPr>
        <p:spPr>
          <a:xfrm>
            <a:off x="1885156" y="3070348"/>
            <a:ext cx="4031030" cy="310431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chemeClr val="lt1"/>
              </a:buClr>
              <a:buSzPts val="1800"/>
              <a:buFont typeface="Arial"/>
              <a:buChar char="•"/>
            </a:pPr>
            <a:r>
              <a:rPr lang="en-US" sz="1800">
                <a:latin typeface="Arial"/>
                <a:ea typeface="Arial"/>
                <a:cs typeface="Arial"/>
                <a:sym typeface="Arial"/>
              </a:rPr>
              <a:t>Cox and Pedersen(2000)</a:t>
            </a:r>
            <a:endParaRPr sz="1800">
              <a:latin typeface="Arial"/>
              <a:ea typeface="Arial"/>
              <a:cs typeface="Arial"/>
              <a:sym typeface="Arial"/>
            </a:endParaRPr>
          </a:p>
          <a:p>
            <a:pPr indent="-285750" lvl="0" marL="285750" rtl="0" algn="l">
              <a:lnSpc>
                <a:spcPct val="100000"/>
              </a:lnSpc>
              <a:spcBef>
                <a:spcPts val="1000"/>
              </a:spcBef>
              <a:spcAft>
                <a:spcPts val="0"/>
              </a:spcAft>
              <a:buClr>
                <a:schemeClr val="lt1"/>
              </a:buClr>
              <a:buSzPts val="1800"/>
              <a:buFont typeface="Arial"/>
              <a:buChar char="•"/>
            </a:pPr>
            <a:r>
              <a:rPr lang="en-US" sz="1800">
                <a:latin typeface="Arial"/>
                <a:ea typeface="Arial"/>
                <a:cs typeface="Arial"/>
                <a:sym typeface="Arial"/>
              </a:rPr>
              <a:t>Nowak and Romaniuk(2013)</a:t>
            </a:r>
            <a:endParaRPr sz="1800">
              <a:latin typeface="Arial"/>
              <a:ea typeface="Arial"/>
              <a:cs typeface="Arial"/>
              <a:sym typeface="Arial"/>
            </a:endParaRPr>
          </a:p>
          <a:p>
            <a:pPr indent="-285750" lvl="0" marL="285750" rtl="0" algn="l">
              <a:lnSpc>
                <a:spcPct val="100000"/>
              </a:lnSpc>
              <a:spcBef>
                <a:spcPts val="1000"/>
              </a:spcBef>
              <a:spcAft>
                <a:spcPts val="0"/>
              </a:spcAft>
              <a:buClr>
                <a:schemeClr val="lt1"/>
              </a:buClr>
              <a:buSzPts val="1800"/>
              <a:buFont typeface="Arial"/>
              <a:buChar char="•"/>
            </a:pPr>
            <a:r>
              <a:rPr lang="en-US" sz="1800">
                <a:latin typeface="Arial"/>
                <a:ea typeface="Arial"/>
                <a:cs typeface="Arial"/>
                <a:sym typeface="Arial"/>
              </a:rPr>
              <a:t>Romaniuk(2017)</a:t>
            </a:r>
            <a:endParaRPr sz="1800">
              <a:latin typeface="Arial"/>
              <a:ea typeface="Arial"/>
              <a:cs typeface="Arial"/>
              <a:sym typeface="Arial"/>
            </a:endParaRPr>
          </a:p>
          <a:p>
            <a:pPr indent="-285750" lvl="0" marL="285750" rtl="0" algn="l">
              <a:lnSpc>
                <a:spcPct val="100000"/>
              </a:lnSpc>
              <a:spcBef>
                <a:spcPts val="1000"/>
              </a:spcBef>
              <a:spcAft>
                <a:spcPts val="0"/>
              </a:spcAft>
              <a:buClr>
                <a:schemeClr val="lt1"/>
              </a:buClr>
              <a:buSzPts val="1800"/>
              <a:buFont typeface="Arial"/>
              <a:buChar char="•"/>
            </a:pPr>
            <a:r>
              <a:rPr lang="en-US" sz="1800">
                <a:latin typeface="Arial"/>
                <a:ea typeface="Arial"/>
                <a:cs typeface="Arial"/>
                <a:sym typeface="Arial"/>
              </a:rPr>
              <a:t>Zhang and Tsai(2018)</a:t>
            </a:r>
            <a:endParaRPr/>
          </a:p>
          <a:p>
            <a:pPr indent="-285750" lvl="0" marL="285750" rtl="0" algn="l">
              <a:lnSpc>
                <a:spcPct val="100000"/>
              </a:lnSpc>
              <a:spcBef>
                <a:spcPts val="1000"/>
              </a:spcBef>
              <a:spcAft>
                <a:spcPts val="0"/>
              </a:spcAft>
              <a:buClr>
                <a:schemeClr val="lt1"/>
              </a:buClr>
              <a:buSzPts val="1800"/>
              <a:buFont typeface="Arial"/>
              <a:buChar char="•"/>
            </a:pPr>
            <a:r>
              <a:rPr lang="en-US" sz="1800">
                <a:latin typeface="Arial"/>
                <a:ea typeface="Arial"/>
                <a:cs typeface="Arial"/>
                <a:sym typeface="Arial"/>
              </a:rPr>
              <a:t>Kurniawan et al.(2021)</a:t>
            </a:r>
            <a:endParaRPr/>
          </a:p>
          <a:p>
            <a:pPr indent="0" lvl="0" marL="0" rtl="0" algn="l">
              <a:lnSpc>
                <a:spcPct val="100000"/>
              </a:lnSpc>
              <a:spcBef>
                <a:spcPts val="1000"/>
              </a:spcBef>
              <a:spcAft>
                <a:spcPts val="0"/>
              </a:spcAft>
              <a:buClr>
                <a:schemeClr val="lt1"/>
              </a:buClr>
              <a:buSzPts val="1600"/>
              <a:buNone/>
            </a:pPr>
            <a:r>
              <a:rPr lang="en-US" sz="1600"/>
              <a:t>🡪共同觀點 : 這類債券能夠根據實際的損失進行精準的賠償對投資者和保險公司提供了合理的風險與回報分配。</a:t>
            </a:r>
            <a:endParaRPr/>
          </a:p>
        </p:txBody>
      </p:sp>
      <p:sp>
        <p:nvSpPr>
          <p:cNvPr id="371" name="Google Shape;371;p9"/>
          <p:cNvSpPr txBox="1"/>
          <p:nvPr/>
        </p:nvSpPr>
        <p:spPr>
          <a:xfrm>
            <a:off x="6274899" y="2563123"/>
            <a:ext cx="4031945" cy="365125"/>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產業指數</a:t>
            </a:r>
            <a:endParaRPr/>
          </a:p>
        </p:txBody>
      </p:sp>
      <p:sp>
        <p:nvSpPr>
          <p:cNvPr id="372" name="Google Shape;372;p9"/>
          <p:cNvSpPr txBox="1"/>
          <p:nvPr/>
        </p:nvSpPr>
        <p:spPr>
          <a:xfrm>
            <a:off x="6984829" y="3056534"/>
            <a:ext cx="4031030" cy="2461022"/>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 Pérez-Fructuoso MJ (2008)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100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 Shao et al.(2015)</a:t>
            </a:r>
            <a:endParaRPr/>
          </a:p>
          <a:p>
            <a:pPr indent="-171450" lvl="0" marL="285750" marR="0" rtl="0" algn="l">
              <a:lnSpc>
                <a:spcPct val="100000"/>
              </a:lnSpc>
              <a:spcBef>
                <a:spcPts val="100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🡪共同觀點 :兩篇研究均關注如何準確建模這些指數以更好地評估風險與定價。</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單線">
  <a:themeElements>
    <a:clrScheme name="Custom 149">
      <a:dk1>
        <a:srgbClr val="000000"/>
      </a:dk1>
      <a:lt1>
        <a:srgbClr val="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2024-09-09T15:55:48Z</dcterms:created>
  <dc:creator>梁嘉程</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